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478" r:id="rId3"/>
    <p:sldId id="479" r:id="rId4"/>
    <p:sldId id="480" r:id="rId5"/>
    <p:sldId id="481" r:id="rId6"/>
    <p:sldId id="482" r:id="rId7"/>
    <p:sldId id="537" r:id="rId8"/>
    <p:sldId id="538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6" r:id="rId21"/>
    <p:sldId id="497" r:id="rId22"/>
    <p:sldId id="498" r:id="rId23"/>
    <p:sldId id="499" r:id="rId24"/>
    <p:sldId id="500" r:id="rId25"/>
    <p:sldId id="501" r:id="rId26"/>
    <p:sldId id="502" r:id="rId27"/>
    <p:sldId id="540" r:id="rId28"/>
    <p:sldId id="503" r:id="rId29"/>
    <p:sldId id="504" r:id="rId30"/>
    <p:sldId id="505" r:id="rId31"/>
    <p:sldId id="508" r:id="rId32"/>
    <p:sldId id="509" r:id="rId33"/>
    <p:sldId id="539" r:id="rId34"/>
    <p:sldId id="510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524" r:id="rId46"/>
    <p:sldId id="525" r:id="rId47"/>
    <p:sldId id="531" r:id="rId48"/>
    <p:sldId id="532" r:id="rId49"/>
    <p:sldId id="533" r:id="rId50"/>
    <p:sldId id="534" r:id="rId5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79035" autoAdjust="0"/>
  </p:normalViewPr>
  <p:slideViewPr>
    <p:cSldViewPr>
      <p:cViewPr varScale="1">
        <p:scale>
          <a:sx n="63" d="100"/>
          <a:sy n="63" d="100"/>
        </p:scale>
        <p:origin x="136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6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C6831951-544A-42E6-A483-220B12DFD2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130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改善外观或突出显示图像中包含的信息的某些方面 一个重要的主题是图像增强算法的开发，该算法可在保留图像结构的同时消除噪声伪像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多分辨率理论</a:t>
            </a:r>
            <a:endParaRPr lang="en-US" altLang="zh-CN" dirty="0" smtClean="0"/>
          </a:p>
          <a:p>
            <a:r>
              <a:rPr lang="zh-CN" altLang="en-US" dirty="0" smtClean="0"/>
              <a:t>图像金字塔是按金字塔形状排列的递减分辨率图像的集合</a:t>
            </a:r>
            <a:endParaRPr lang="en-US" altLang="zh-CN" dirty="0" smtClean="0"/>
          </a:p>
          <a:p>
            <a:r>
              <a:rPr lang="zh-CN" altLang="en-US" dirty="0" smtClean="0"/>
              <a:t>金字塔的底部包含正在处理的图像的高分辨率表示； 顶点包含低分辨率近似值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无需遮挡图像</a:t>
            </a:r>
          </a:p>
          <a:p>
            <a:r>
              <a:rPr lang="zh-CN" altLang="en-US" dirty="0" smtClean="0"/>
              <a:t>在传输错误下更强大</a:t>
            </a:r>
          </a:p>
          <a:p>
            <a:r>
              <a:rPr lang="zh-CN" altLang="en-US" dirty="0" smtClean="0"/>
              <a:t>促进图像的渐进传输（可伸缩性）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无损压缩可以重建原始图像，压缩比约为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，或者最高为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</a:p>
          <a:p>
            <a:r>
              <a:rPr lang="zh-CN" altLang="en-US" dirty="0" smtClean="0"/>
              <a:t>有损压缩会丢弃冗余信息，从而实现更高的压缩率。</a:t>
            </a:r>
            <a:endParaRPr lang="en-US" altLang="zh-CN" dirty="0" smtClean="0"/>
          </a:p>
          <a:p>
            <a:r>
              <a:rPr lang="zh-CN" altLang="en-US" dirty="0" smtClean="0"/>
              <a:t>香农的有损压缩，率失真（</a:t>
            </a:r>
            <a:r>
              <a:rPr lang="en-US" altLang="zh-CN" dirty="0" smtClean="0"/>
              <a:t>R-D</a:t>
            </a:r>
            <a:r>
              <a:rPr lang="zh-CN" altLang="en-US" dirty="0" smtClean="0"/>
              <a:t>）理论，基本压缩性能范围称为源的理论</a:t>
            </a:r>
            <a:r>
              <a:rPr lang="en-US" altLang="zh-CN" dirty="0" smtClean="0"/>
              <a:t>R-D</a:t>
            </a:r>
            <a:r>
              <a:rPr lang="zh-CN" altLang="en-US" dirty="0" smtClean="0"/>
              <a:t>范围：如果可容忍的失真级别为</a:t>
            </a:r>
            <a:r>
              <a:rPr lang="en-US" altLang="zh-CN" dirty="0" smtClean="0"/>
              <a:t>D</a:t>
            </a:r>
            <a:r>
              <a:rPr lang="zh-CN" altLang="en-US" dirty="0" smtClean="0"/>
              <a:t>，则压缩源所需的最小速率</a:t>
            </a:r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固定长度的统一标量量化器，所有量化级别均分配有相同的位数</a:t>
            </a:r>
            <a:endParaRPr lang="en-US" altLang="zh-CN" dirty="0" smtClean="0"/>
          </a:p>
          <a:p>
            <a:r>
              <a:rPr lang="zh-CN" altLang="en-US" dirty="0" smtClean="0"/>
              <a:t>固定长度的非均匀标量量化器，其中量化器步长不完全相同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在子带编码中，图像被分解为一组带宽受限的分量，称为子带。 执行分解，以便可以重新组合子带以重建原始图像，而不会出现错误。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哈尔小波是已知的最古老最简单的正交小波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5168A-39C4-47D6-9178-EA0AF3EE1C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855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15119-8F77-4241-A574-3EA02944DF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005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2440E-C113-413F-B41B-022552972C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3704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093F7-4287-417E-AF05-65FE2128C6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3653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21722-2EF7-42E7-B1B5-58CBF99299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413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EC02B-DA57-4AB2-98D4-E68FDA7616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680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596B0-A12E-403C-82CF-803C43CF1D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115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EF765-999E-4025-8A93-D46465A09B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315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28C7B5-E175-42E9-B921-DBA13D5F92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7970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4D11D-88B5-4C97-92F5-04AE623765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964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A6CDC-D11B-4F19-8212-AC3EFF509E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693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C99D2-D85B-4141-A340-D22AC68790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145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5B0F1-89B1-40D3-A287-B9A146033E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103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9FFCC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D8C921A-475B-4A72-93D7-9D692ED746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46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24544" y="765175"/>
            <a:ext cx="9649071" cy="2087563"/>
          </a:xfrm>
        </p:spPr>
        <p:txBody>
          <a:bodyPr/>
          <a:lstStyle/>
          <a:p>
            <a:pPr eaLnBrk="1" hangingPunct="1"/>
            <a:r>
              <a:rPr lang="en-US" altLang="zh-CN" sz="5400" b="1" dirty="0" smtClean="0"/>
              <a:t>Image </a:t>
            </a:r>
            <a:r>
              <a:rPr lang="en-US" altLang="zh-CN" sz="5400" b="1" dirty="0"/>
              <a:t>and Video </a:t>
            </a:r>
            <a:r>
              <a:rPr lang="en-US" altLang="zh-CN" sz="5400" b="1" dirty="0" smtClean="0"/>
              <a:t>Processing</a:t>
            </a:r>
            <a:endParaRPr lang="en-US" altLang="zh-CN" sz="5400" dirty="0" smtClean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52736"/>
                <a:ext cx="8640960" cy="55446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 smtClean="0"/>
                  <a:t>Multiresolution Expansion</a:t>
                </a:r>
              </a:p>
              <a:p>
                <a:pPr marL="0" indent="0">
                  <a:buNone/>
                </a:pPr>
                <a:r>
                  <a:rPr lang="en-US" altLang="zh-CN" sz="2800" b="1" dirty="0"/>
                  <a:t> </a:t>
                </a:r>
                <a:r>
                  <a:rPr lang="en-US" altLang="zh-CN" sz="2800" b="1" dirty="0" smtClean="0"/>
                  <a:t>   </a:t>
                </a:r>
                <a:r>
                  <a:rPr lang="en-US" altLang="zh-CN" sz="2600" dirty="0" smtClean="0"/>
                  <a:t>a signal or function f(x) can often  be better analyzed as a linear combination of expansion function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dirty="0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 smtClean="0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 smtClean="0">
                                  <a:latin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000" i="1" dirty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000" i="1" dirty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b="1" dirty="0" smtClean="0"/>
              </a:p>
              <a:p>
                <a:r>
                  <a:rPr lang="en-US" altLang="zh-CN" sz="2600" dirty="0" smtClean="0"/>
                  <a:t>Scaling functions </a:t>
                </a:r>
              </a:p>
              <a:p>
                <a:pPr marL="0" indent="0" algn="ctr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20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/>
                          </a:rPr>
                          <m:t>2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𝑗</m:t>
                            </m:r>
                          </m:num>
                          <m:den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zh-CN" altLang="en-US" sz="2000" b="0" i="1" dirty="0" smtClean="0">
                        <a:latin typeface="Cambria Math"/>
                      </a:rPr>
                      <m:t>𝜑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/>
                          </a:rPr>
                          <m:t>𝑗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−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) </m:t>
                    </m:r>
                  </m:oMath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 because the shape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 smtClean="0"/>
                  <a:t>changes with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zh-CN" sz="2600" dirty="0" smtClean="0"/>
                  <a:t>,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/>
                      </a:rPr>
                      <m:t>𝜑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600" dirty="0" smtClean="0"/>
                  <a:t>is called a scaling function</a:t>
                </a:r>
              </a:p>
              <a:p>
                <a:pPr marL="0" indent="0" algn="ctr">
                  <a:buNone/>
                </a:pPr>
                <a:r>
                  <a:rPr lang="en-US" altLang="zh-CN" sz="2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i="1" dirty="0">
                            <a:latin typeface="Cambria Math"/>
                          </a:rPr>
                          <m:t>𝑗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,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000" i="1" dirty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dirty="0" smtClean="0">
                            <a:latin typeface="Cambria Math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sz="2000" i="1" dirty="0">
                                    <a:latin typeface="Cambria Math"/>
                                  </a:rPr>
                                  <m:t>𝜑</m:t>
                                </m:r>
                              </m:sub>
                            </m:sSub>
                            <m:r>
                              <a:rPr lang="en-US" altLang="zh-CN" sz="2000" i="1" dirty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000" i="1" dirty="0">
                                <a:latin typeface="Cambria Math"/>
                              </a:rPr>
                              <m:t>)2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 dirty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2000" i="1" dirty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altLang="zh-CN" sz="2000" i="1" dirty="0">
                                    <a:latin typeface="Cambria Math"/>
                                  </a:rPr>
                                  <m:t>+1)</m:t>
                                </m:r>
                              </m:num>
                              <m:den>
                                <m:r>
                                  <a:rPr lang="en-US" altLang="zh-CN" sz="2000" i="1" dirty="0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zh-CN" altLang="en-US" sz="2000" i="1" dirty="0">
                            <a:latin typeface="Cambria Math"/>
                          </a:rPr>
                          <m:t>𝜑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2000" i="1" dirty="0">
                                <a:latin typeface="Cambria Math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000" i="1" dirty="0">
                            <a:latin typeface="Cambria Math"/>
                          </a:rPr>
                          <m:t>𝑥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−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:r>
                  <a:rPr lang="zh-CN" altLang="en-US" sz="2000" dirty="0" smtClean="0"/>
                  <a:t>  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000" i="1" dirty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 dirty="0">
                            <a:latin typeface="Cambria Math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zh-CN" altLang="en-US" sz="2000" i="1" dirty="0">
                                <a:latin typeface="Cambria Math"/>
                              </a:rPr>
                              <m:t>𝜑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/>
                          </a:rPr>
                          <m:t>(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r>
                          <a:rPr lang="zh-CN" altLang="en-US" sz="2000" i="1" dirty="0">
                            <a:latin typeface="Cambria Math"/>
                          </a:rPr>
                          <m:t>𝜑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/>
                          </a:rPr>
                          <m:t>2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𝑥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−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/>
                          </a:rPr>
                          <m:t>𝜑</m:t>
                        </m:r>
                      </m:sub>
                    </m:sSub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smtClean="0">
                        <a:latin typeface="Cambria Math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600" dirty="0" smtClean="0"/>
                  <a:t>is scaling function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600" i="1" dirty="0" smtClean="0">
                            <a:latin typeface="Cambria Math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altLang="zh-CN" sz="2600" dirty="0" smtClean="0"/>
                  <a:t> is a scaling vector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52736"/>
                <a:ext cx="8640960" cy="5544616"/>
              </a:xfrm>
              <a:blipFill rotWithShape="1">
                <a:blip r:embed="rId3" cstate="print"/>
                <a:stretch>
                  <a:fillRect l="-1410" t="-1100" b="-1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2195736" y="5661248"/>
            <a:ext cx="648072" cy="216024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2565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smtClean="0"/>
              <a:t>Multiresolution</a:t>
            </a:r>
            <a:r>
              <a:rPr lang="en-US" altLang="zh-CN" sz="2800" b="1" dirty="0"/>
              <a:t> Expansion</a:t>
            </a:r>
          </a:p>
          <a:p>
            <a:r>
              <a:rPr lang="en-US" altLang="zh-CN" sz="2600" dirty="0" smtClean="0"/>
              <a:t>Scaling functions </a:t>
            </a:r>
          </a:p>
          <a:p>
            <a:pPr marL="0" indent="0" algn="ctr">
              <a:buNone/>
            </a:pPr>
            <a:endParaRPr lang="en-US" altLang="zh-CN" sz="2400" dirty="0"/>
          </a:p>
        </p:txBody>
      </p:sp>
      <p:pic>
        <p:nvPicPr>
          <p:cNvPr id="54273" name="Picture 1" descr="C:\Users\Jiao\AppData\Roaming\Tencent\Users\239860217\QQ\WinTemp\RichOle\N[1]6Y2Z[XHNV$SWW128KH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836712"/>
            <a:ext cx="501015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52736"/>
                <a:ext cx="8640960" cy="525658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 smtClean="0"/>
                  <a:t>Multiresolution</a:t>
                </a:r>
                <a:r>
                  <a:rPr lang="en-US" altLang="zh-CN" sz="2800" b="1" dirty="0"/>
                  <a:t> Expansion</a:t>
                </a:r>
              </a:p>
              <a:p>
                <a:r>
                  <a:rPr lang="en-US" altLang="zh-CN" sz="2600" dirty="0" smtClean="0"/>
                  <a:t>Wavelet functions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400" i="1" dirty="0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</a:rPr>
                            <m:t>𝑗</m:t>
                          </m:r>
                          <m:r>
                            <a:rPr lang="en-US" altLang="zh-CN" sz="2400" i="1" dirty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i="1" dirty="0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2400" i="1" dirty="0" smtClean="0">
                                  <a:latin typeface="Cambria Math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)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dirty="0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  <m:r>
                            <a:rPr lang="zh-CN" altLang="en-US" sz="2400" b="0" i="1" dirty="0" smtClean="0">
                              <a:latin typeface="Cambria Math"/>
                            </a:rPr>
                            <m:t>𝜑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(2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800" i="1" dirty="0" smtClean="0">
                            <a:latin typeface="Cambria Math"/>
                          </a:rPr>
                          <m:t>𝜓</m:t>
                        </m:r>
                      </m:sub>
                    </m:sSub>
                    <m:r>
                      <a:rPr lang="en-US" altLang="zh-CN" sz="2800" i="1" dirty="0">
                        <a:latin typeface="Cambria Math"/>
                      </a:rPr>
                      <m:t>(</m:t>
                    </m:r>
                    <m:r>
                      <a:rPr lang="en-US" altLang="zh-CN" sz="2800" i="1" dirty="0">
                        <a:latin typeface="Cambria Math"/>
                      </a:rPr>
                      <m:t>𝑛</m:t>
                    </m:r>
                    <m:r>
                      <a:rPr lang="en-US" altLang="zh-CN" sz="28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600" dirty="0" smtClean="0"/>
                  <a:t>are called the wavelet function coefficients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400" i="1" dirty="0">
                            <a:latin typeface="Cambria Math"/>
                          </a:rPr>
                          <m:t>𝜓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600" dirty="0" smtClean="0"/>
                  <a:t>is the wavelet vector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52736"/>
                <a:ext cx="8640960" cy="5256584"/>
              </a:xfrm>
              <a:blipFill rotWithShape="1">
                <a:blip r:embed="rId3" cstate="print"/>
                <a:stretch>
                  <a:fillRect l="-1410" t="-1160" r="-2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033" name="Picture 1" descr="C:\Users\Jiao\AppData\Roaming\Tencent\Users\239860217\QQ\WinTemp\RichOle\D@@6Y4)MABI0)H7_@(HE4]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3927766"/>
            <a:ext cx="4627947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156176" y="4437112"/>
            <a:ext cx="201622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000" kern="0" dirty="0" smtClean="0"/>
              <a:t>The relationship between scaling and wavelet function spaces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01852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184576"/>
          </a:xfrm>
        </p:spPr>
        <p:txBody>
          <a:bodyPr/>
          <a:lstStyle/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en-US" altLang="zh-CN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1043608" y="2564904"/>
                <a:ext cx="1800200" cy="936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1800" kern="0" dirty="0" err="1" smtClean="0"/>
                  <a:t>Haar</a:t>
                </a:r>
                <a:r>
                  <a:rPr lang="en-US" altLang="zh-CN" sz="1800" kern="0" dirty="0" smtClean="0"/>
                  <a:t> wavelet functions in </a:t>
                </a:r>
                <a14:m>
                  <m:oMath xmlns:m="http://schemas.openxmlformats.org/officeDocument/2006/math">
                    <m:r>
                      <a:rPr lang="en-US" altLang="zh-CN" sz="1800" i="1" kern="0" dirty="0" smtClean="0">
                        <a:latin typeface="Cambria Math"/>
                      </a:rPr>
                      <m:t>𝑊</m:t>
                    </m:r>
                    <m:r>
                      <a:rPr lang="en-US" altLang="zh-CN" sz="1800" i="1" kern="0" baseline="-25000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1800" kern="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 kern="0" dirty="0" smtClean="0">
                        <a:latin typeface="Cambria Math"/>
                      </a:rPr>
                      <m:t>𝑊</m:t>
                    </m:r>
                    <m:r>
                      <a:rPr lang="en-US" altLang="zh-CN" sz="1800" i="1" kern="0" baseline="-25000" dirty="0" smtClean="0">
                        <a:latin typeface="Cambria Math"/>
                      </a:rPr>
                      <m:t>1</m:t>
                    </m:r>
                  </m:oMath>
                </a14:m>
                <a:endParaRPr lang="zh-CN" altLang="en-US" sz="1800" kern="0" baseline="-25000" dirty="0"/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2564904"/>
                <a:ext cx="1800200" cy="936104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2703" t="-3268" b="-84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81" name="Picture 1" descr="C:\Users\Jiao\AppData\Roaming\Tencent\Users\239860217\QQ\WinTemp\RichOle\52EZ%)SPWVFU0X@LD29N%L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47" y="738150"/>
            <a:ext cx="5256584" cy="566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640960" cy="4752528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The discrete wavelet transform (DWT)  </a:t>
                </a:r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r>
                  <a:rPr lang="en-US" altLang="zh-CN" sz="2600" dirty="0" smtClean="0"/>
                  <a:t>a </a:t>
                </a:r>
                <a:r>
                  <a:rPr lang="en-US" altLang="zh-CN" sz="2600" dirty="0" err="1" smtClean="0"/>
                  <a:t>multiresolution</a:t>
                </a:r>
                <a:r>
                  <a:rPr lang="en-US" altLang="zh-CN" sz="2600" dirty="0" smtClean="0"/>
                  <a:t> (or </a:t>
                </a:r>
                <a:r>
                  <a:rPr lang="en-US" altLang="zh-CN" sz="2600" dirty="0" err="1" smtClean="0"/>
                  <a:t>multiscale</a:t>
                </a:r>
                <a:r>
                  <a:rPr lang="en-US" altLang="zh-CN" sz="2600" dirty="0" smtClean="0"/>
                  <a:t>) </a:t>
                </a:r>
                <a:r>
                  <a:rPr lang="en-US" altLang="zh-CN" sz="2600" dirty="0"/>
                  <a:t>representation, and </a:t>
                </a:r>
                <a:r>
                  <a:rPr lang="en-US" altLang="zh-CN" sz="2600" dirty="0" smtClean="0"/>
                  <a:t>it is   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  implemented </a:t>
                </a:r>
                <a:r>
                  <a:rPr lang="en-US" altLang="zh-CN" sz="2600" dirty="0"/>
                  <a:t>via </a:t>
                </a:r>
                <a:r>
                  <a:rPr lang="en-US" altLang="zh-CN" sz="2600" dirty="0" err="1"/>
                  <a:t>multirate</a:t>
                </a:r>
                <a:r>
                  <a:rPr lang="en-US" altLang="zh-CN" sz="2600" dirty="0"/>
                  <a:t> </a:t>
                </a:r>
                <a:r>
                  <a:rPr lang="en-US" altLang="zh-CN" sz="2600" dirty="0" err="1" smtClean="0"/>
                  <a:t>filterbanks</a:t>
                </a:r>
                <a:r>
                  <a:rPr lang="en-US" altLang="zh-CN" sz="2600" dirty="0" smtClean="0"/>
                  <a:t>.</a:t>
                </a:r>
                <a:endParaRPr lang="en-US" altLang="zh-CN" sz="2600" b="1" dirty="0" smtClean="0"/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r>
                  <a:rPr lang="en-US" altLang="zh-CN" sz="2600" dirty="0" smtClean="0"/>
                  <a:t>the forward DWT coefficients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zh-CN" altLang="en-US" sz="2400" i="1" smtClean="0">
                            <a:latin typeface="Cambria Math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𝑀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 smtClean="0">
                                    <a:latin typeface="Cambria Math"/>
                                  </a:rPr>
                                  <m:t>𝜑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box>
                  </m:oMath>
                </a14:m>
                <a:r>
                  <a:rPr lang="en-US" altLang="zh-CN" sz="2400" dirty="0" smtClean="0"/>
                  <a:t> (</a:t>
                </a:r>
                <a:r>
                  <a:rPr lang="en-US" altLang="zh-CN" sz="2000" dirty="0" smtClean="0"/>
                  <a:t>approximation coefficient) 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zh-CN" altLang="en-US" sz="2400" i="1" smtClean="0">
                            <a:latin typeface="Cambria Math"/>
                          </a:rPr>
                          <m:t>𝜓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/>
                          </a:rPr>
                          <m:t>,</m:t>
                        </m:r>
                        <m:r>
                          <a:rPr lang="en-US" altLang="zh-CN" sz="240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altLang="zh-CN" sz="2400" i="1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𝑀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i="1"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𝑓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smtClean="0">
                                    <a:latin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box>
                  </m:oMath>
                </a14:m>
                <a:r>
                  <a:rPr lang="en-US" altLang="zh-CN" sz="2400" dirty="0" smtClean="0"/>
                  <a:t>  (</a:t>
                </a:r>
                <a:r>
                  <a:rPr lang="en-US" altLang="zh-CN" sz="2000" dirty="0" smtClean="0"/>
                  <a:t>detail coefficient)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     inverse DWT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𝑀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 b="0" i="1" smtClean="0">
                                    <a:latin typeface="Cambria Math"/>
                                  </a:rPr>
                                  <m:t>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 smtClean="0">
                                    <a:latin typeface="Cambria Math"/>
                                  </a:rPr>
                                  <m:t>𝜑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box>
                    <m:r>
                      <a:rPr lang="en-US" altLang="zh-CN" sz="2400" b="0" i="1" smtClean="0">
                        <a:latin typeface="Cambria Math"/>
                      </a:rPr>
                      <m:t>+</m:t>
                    </m:r>
                    <m:box>
                      <m:box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𝑀</m:t>
                                </m:r>
                              </m:e>
                            </m:rad>
                          </m:den>
                        </m:f>
                      </m:e>
                    </m:box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l-GR" altLang="zh-CN" sz="2400" i="1">
                                    <a:latin typeface="Cambria Math"/>
                                    <a:ea typeface="Cambria Math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 smtClean="0">
                                    <a:latin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600" dirty="0" smtClean="0"/>
                  <a:t>      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640960" cy="4752528"/>
              </a:xfrm>
              <a:blipFill rotWithShape="1">
                <a:blip r:embed="rId3" cstate="print"/>
                <a:stretch>
                  <a:fillRect l="-1058" t="-1154" b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61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556792"/>
                <a:ext cx="8928992" cy="5040560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Wavelet transform in one dimension  </a:t>
                </a:r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r>
                  <a:rPr lang="en-US" altLang="zh-CN" sz="2600" dirty="0" smtClean="0"/>
                  <a:t>computing a one-dimensional discrete wavelet transform</a:t>
                </a:r>
              </a:p>
              <a:p>
                <a:pPr marL="0" indent="0">
                  <a:buNone/>
                </a:pPr>
                <a:r>
                  <a:rPr lang="en-US" altLang="zh-CN" sz="2600" dirty="0" smtClean="0"/>
                  <a:t>discrete function of four points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/>
                      </a:rPr>
                      <m:t>(0)=1</m:t>
                    </m:r>
                  </m:oMath>
                </a14:m>
                <a:r>
                  <a:rPr lang="en-US" altLang="zh-CN" sz="2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𝑓</m:t>
                    </m:r>
                    <m:r>
                      <a:rPr lang="en-US" altLang="zh-CN" sz="2000" i="1" dirty="0">
                        <a:latin typeface="Cambria Math"/>
                      </a:rPr>
                      <m:t>(1)=4</m:t>
                    </m:r>
                  </m:oMath>
                </a14:m>
                <a:r>
                  <a:rPr lang="en-US" altLang="zh-CN" sz="2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𝑓</m:t>
                    </m:r>
                    <m:r>
                      <a:rPr lang="en-US" altLang="zh-CN" sz="2000" i="1" dirty="0">
                        <a:latin typeface="Cambria Math"/>
                      </a:rPr>
                      <m:t>(2)=−3</m:t>
                    </m:r>
                  </m:oMath>
                </a14:m>
                <a:r>
                  <a:rPr lang="en-US" altLang="zh-CN" sz="2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𝑓</m:t>
                    </m:r>
                    <m:r>
                      <a:rPr lang="en-US" altLang="zh-CN" sz="2000" i="1" dirty="0">
                        <a:latin typeface="Cambria Math"/>
                      </a:rPr>
                      <m:t>(3)=0</m:t>
                    </m:r>
                  </m:oMath>
                </a14:m>
                <a:endParaRPr lang="en-US" altLang="zh-CN" sz="20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600" i="1" smtClean="0">
                              <a:latin typeface="Cambria Math"/>
                            </a:rPr>
                            <m:t>𝜑</m:t>
                          </m:r>
                        </m:sub>
                      </m:sSub>
                      <m:d>
                        <m:d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0,0</m:t>
                          </m:r>
                        </m:e>
                      </m:d>
                      <m:r>
                        <a:rPr lang="en-US" altLang="zh-CN" sz="26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6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600" b="0" i="1" smtClean="0">
                                      <a:latin typeface="Cambria Math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2600" b="0" i="1" smtClean="0">
                              <a:latin typeface="Cambria Math"/>
                            </a:rPr>
                            <m:t>=</m:t>
                          </m:r>
                          <m:box>
                            <m:box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1+4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1−3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1+0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2600" b="0" i="1" smtClean="0">
                              <a:latin typeface="Cambria Math"/>
                            </a:rPr>
                            <m:t>=1</m:t>
                          </m:r>
                        </m:e>
                      </m:box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600" i="1" smtClean="0">
                              <a:latin typeface="Cambria Math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0,0</m:t>
                          </m:r>
                        </m:e>
                      </m:d>
                      <m:r>
                        <a:rPr lang="en-US" altLang="zh-CN" sz="2600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box>
                            <m:box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+4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1−3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(−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)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+0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(−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600" i="1">
                              <a:latin typeface="Cambria Math"/>
                            </a:rPr>
                            <m:t>=4</m:t>
                          </m:r>
                        </m:e>
                      </m:box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600" i="1" smtClean="0">
                              <a:latin typeface="Cambria Math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600" i="1">
                              <a:latin typeface="Cambria Math"/>
                            </a:rPr>
                            <m:t>,0</m:t>
                          </m:r>
                        </m:e>
                      </m:d>
                      <m:r>
                        <a:rPr lang="en-US" altLang="zh-CN" sz="2600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box>
                            <m:box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altLang="zh-CN" sz="2600" i="1">
                                  <a:latin typeface="Cambria Math"/>
                                </a:rPr>
                                <m:t>+4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(−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−3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+0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sz="2600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600" b="0" i="1" smtClean="0">
                              <a:latin typeface="Cambria Math"/>
                            </a:rPr>
                            <m:t>−1.5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e>
                      </m:box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600" i="1" smtClean="0">
                              <a:latin typeface="Cambria Math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6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6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altLang="zh-CN" sz="2600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box>
                            <m:box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+4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−3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altLang="zh-CN" sz="2600" i="1">
                                  <a:latin typeface="Cambria Math"/>
                                </a:rPr>
                                <m:t>+0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(−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600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600" b="0" i="1" smtClean="0">
                              <a:latin typeface="Cambria Math"/>
                            </a:rPr>
                            <m:t>−1.5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e>
                      </m:box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err="1" smtClean="0">
                    <a:ea typeface="Cambria Math"/>
                  </a:rPr>
                  <a:t>Haar</a:t>
                </a:r>
                <a:r>
                  <a:rPr lang="en-US" altLang="zh-CN" sz="2600" dirty="0" smtClean="0">
                    <a:ea typeface="Cambria Math"/>
                  </a:rPr>
                  <a:t> transformation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   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1    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556792"/>
                <a:ext cx="8928992" cy="5040560"/>
              </a:xfrm>
              <a:blipFill rotWithShape="1">
                <a:blip r:embed="rId3" cstate="print"/>
                <a:stretch>
                  <a:fillRect l="-1230" t="-1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8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556792"/>
                <a:ext cx="8568952" cy="4752528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The Fast Wavelet Transform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  an FWT analysis bank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     </a:t>
                </a:r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:endParaRPr lang="en-US" altLang="zh-CN" sz="2600" dirty="0" smtClean="0"/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the scale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zh-CN" sz="2600" dirty="0" smtClean="0"/>
                  <a:t>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zh-CN" altLang="en-US" sz="2400" i="1" smtClean="0">
                            <a:latin typeface="Cambria Math"/>
                          </a:rPr>
                          <m:t>𝜑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𝑗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</a:rPr>
                      <m:t>𝑘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600" dirty="0" smtClean="0"/>
                  <a:t>and the detail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zh-CN" altLang="en-US" sz="2400" i="1" smtClean="0">
                            <a:latin typeface="Cambria Math"/>
                          </a:rPr>
                          <m:t>𝜓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𝑗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</a:rPr>
                      <m:t>𝑘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600" dirty="0" smtClean="0"/>
                  <a:t>can be computed as follow: convolving with order-reversed scaling and wavelet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600" i="1">
                            <a:latin typeface="Cambria Math"/>
                          </a:rPr>
                          <m:t>𝜑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(−</m:t>
                    </m:r>
                    <m:r>
                      <a:rPr lang="en-US" altLang="zh-CN" sz="2600" b="0" i="1" smtClean="0">
                        <a:latin typeface="Cambria Math"/>
                      </a:rPr>
                      <m:t>𝑛</m:t>
                    </m:r>
                    <m:r>
                      <a:rPr lang="en-US" altLang="zh-CN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600" i="1">
                            <a:latin typeface="Cambria Math"/>
                          </a:rPr>
                          <m:t>𝜓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(−</m:t>
                    </m:r>
                    <m:r>
                      <a:rPr lang="en-US" altLang="zh-CN" sz="2600" b="0" i="1" smtClean="0">
                        <a:latin typeface="Cambria Math"/>
                      </a:rPr>
                      <m:t>𝑛</m:t>
                    </m:r>
                    <m:r>
                      <a:rPr lang="en-US" altLang="zh-CN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 smtClean="0"/>
                  <a:t>, subsampling the results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556792"/>
                <a:ext cx="8568952" cy="4752528"/>
              </a:xfrm>
              <a:blipFill rotWithShape="1">
                <a:blip r:embed="rId3" cstate="print"/>
                <a:stretch>
                  <a:fillRect l="-128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61" name="Picture 1" descr="C:\Users\Jiao\AppData\Roaming\Tencent\Users\239860217\QQ\WinTemp\RichOle\R[71S)7L`LBZVNVX{OJK%]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31953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97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412776"/>
                <a:ext cx="8928992" cy="51845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600" dirty="0" smtClean="0"/>
                  <a:t>Discrete function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/>
                          </a:rPr>
                          <m:t>n</m:t>
                        </m:r>
                      </m:e>
                    </m:d>
                    <m:r>
                      <a:rPr lang="en-US" altLang="zh-CN" sz="2400" b="0" i="0" dirty="0" smtClean="0">
                        <a:latin typeface="Cambria Math"/>
                      </a:rPr>
                      <m:t>=</m:t>
                    </m:r>
                    <m:r>
                      <a:rPr lang="en-US" altLang="zh-CN" sz="2400" i="1" dirty="0" smtClean="0">
                        <a:latin typeface="Cambria Math"/>
                      </a:rPr>
                      <m:t>{1,4,−3,0} </m:t>
                    </m:r>
                  </m:oMath>
                </a14:m>
                <a:r>
                  <a:rPr lang="en-US" altLang="zh-CN" sz="2600" dirty="0" smtClean="0"/>
                  <a:t>, using </a:t>
                </a:r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scaling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600" i="1" smtClean="0">
                            <a:latin typeface="Cambria Math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altLang="zh-CN" sz="2600" dirty="0" smtClean="0"/>
                  <a:t> and wavelet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400" i="1" smtClean="0">
                            <a:latin typeface="Cambria Math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replace basis function</a:t>
                </a:r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:endParaRPr lang="en-US" altLang="zh-CN" sz="2600" dirty="0" smtClean="0"/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:endParaRPr lang="en-US" altLang="zh-CN" sz="2600" dirty="0" smtClean="0"/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1800" i="1" dirty="0" smtClean="0">
                            <a:latin typeface="Cambria Math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type m:val="lin"/>
                                <m:ctrlP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dirty="0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80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=0,1</m:t>
                            </m:r>
                          </m:e>
                          <m:e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0   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1800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1800" i="1" dirty="0" smtClean="0">
                            <a:latin typeface="Cambria Math"/>
                          </a:rPr>
                          <m:t>𝜓</m:t>
                        </m:r>
                      </m:sub>
                    </m:sSub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CN" sz="1800" i="1" dirty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type m:val="lin"/>
                                <m:ctrlP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dirty="0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80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   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type m:val="lin"/>
                                <m:ctrlP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dirty="0" smtClean="0">
                                    <a:latin typeface="Cambria Math"/>
                                  </a:rPr>
                                  <m:t>−1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80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0    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412776"/>
                <a:ext cx="8928992" cy="5184576"/>
              </a:xfrm>
              <a:blipFill rotWithShape="1">
                <a:blip r:embed="rId3" cstate="print"/>
                <a:stretch>
                  <a:fillRect l="-1230" t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Picture 1" descr="C:\Users\Jiao\AppData\Roaming\Tencent\Users\239860217\QQ\WinTemp\RichOle\(J]B%PI1D{H~`O{B83QX0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4" y="2276872"/>
            <a:ext cx="6879810" cy="307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9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1044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600" dirty="0" smtClean="0"/>
              <a:t>    </a:t>
            </a: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2824" y="5301208"/>
            <a:ext cx="792088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b="0" kern="0" dirty="0" smtClean="0"/>
              <a:t>The output of the inverse DWT is identical to the input of the forward DWT and the resulting DWT is an orthonormal transform</a:t>
            </a:r>
            <a:endParaRPr lang="zh-CN" altLang="en-US" sz="1800" kern="0" dirty="0"/>
          </a:p>
        </p:txBody>
      </p:sp>
      <p:pic>
        <p:nvPicPr>
          <p:cNvPr id="50177" name="Picture 1" descr="C:\Users\Jiao\AppData\Roaming\Tencent\Users\239860217\QQ\WinTemp\RichOle\09Q7M3DTQ9(`XF3[9MTC}C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34" y="1556792"/>
            <a:ext cx="401718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9" name="Picture 3" descr="C:\Users\Jiao\AppData\Roaming\Tencent\Users\239860217\QQ\WinTemp\RichOle\%@8NLFG32F7U}BTT1J}_C5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438" y="3434308"/>
            <a:ext cx="51911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0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1044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600" dirty="0" smtClean="0"/>
              <a:t>    </a:t>
            </a: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2824" y="5301208"/>
            <a:ext cx="792088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b="0" kern="0" dirty="0" smtClean="0"/>
              <a:t>The output of the inverse DWT is identical to the input of the forward DWT and the resulting DWT is an orthonormal transform</a:t>
            </a:r>
            <a:endParaRPr lang="zh-CN" altLang="en-US" sz="1800" kern="0" dirty="0"/>
          </a:p>
        </p:txBody>
      </p:sp>
      <p:pic>
        <p:nvPicPr>
          <p:cNvPr id="53249" name="Picture 1" descr="C:\Users\Jiao\AppData\Roaming\Tencent\Users\239860217\QQ\WinTemp\RichOle\JGJ8F%FV(5VJ]H8Q%U)5F8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36" y="1988840"/>
            <a:ext cx="757452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08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143000"/>
          </a:xfrm>
        </p:spPr>
        <p:txBody>
          <a:bodyPr/>
          <a:lstStyle/>
          <a:p>
            <a:pPr lvl="1" algn="l"/>
            <a:r>
              <a:rPr lang="en-US" altLang="zh-CN" dirty="0" smtClean="0"/>
              <a:t>III.3 Wavelet </a:t>
            </a:r>
            <a:r>
              <a:rPr lang="en-US" altLang="zh-CN" dirty="0" err="1" smtClean="0"/>
              <a:t>Denoising</a:t>
            </a:r>
            <a:r>
              <a:rPr lang="en-US" altLang="zh-CN" dirty="0" smtClean="0"/>
              <a:t> for </a:t>
            </a:r>
            <a:r>
              <a:rPr lang="en-US" altLang="zh-CN" dirty="0"/>
              <a:t>Image </a:t>
            </a:r>
            <a:r>
              <a:rPr lang="en-US" altLang="zh-CN" dirty="0" smtClean="0"/>
              <a:t>Enhancement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700808"/>
            <a:ext cx="8208912" cy="4402832"/>
          </a:xfrm>
        </p:spPr>
        <p:txBody>
          <a:bodyPr/>
          <a:lstStyle/>
          <a:p>
            <a:r>
              <a:rPr lang="en-US" altLang="zh-CN" b="1" dirty="0"/>
              <a:t>1 Introduction</a:t>
            </a:r>
            <a:endParaRPr lang="en-US" altLang="zh-CN" dirty="0"/>
          </a:p>
          <a:p>
            <a:r>
              <a:rPr lang="en-US" altLang="zh-CN" b="1" dirty="0"/>
              <a:t>2 </a:t>
            </a:r>
            <a:r>
              <a:rPr lang="en-US" altLang="zh-CN" b="1" dirty="0" smtClean="0"/>
              <a:t>Wavelet Transform</a:t>
            </a:r>
          </a:p>
          <a:p>
            <a:r>
              <a:rPr lang="en-US" altLang="zh-CN" b="1" dirty="0" smtClean="0"/>
              <a:t>3 Wavelet Shrinkage </a:t>
            </a:r>
            <a:r>
              <a:rPr lang="en-US" altLang="zh-CN" b="1" dirty="0" err="1" smtClean="0"/>
              <a:t>Denoising</a:t>
            </a:r>
            <a:endParaRPr lang="en-US" altLang="zh-CN" b="1" dirty="0" smtClean="0"/>
          </a:p>
          <a:p>
            <a:r>
              <a:rPr lang="en-US" altLang="zh-CN" b="1" dirty="0" smtClean="0"/>
              <a:t>4 Image Enhancement Wavelet Shrinkage</a:t>
            </a:r>
          </a:p>
          <a:p>
            <a:r>
              <a:rPr lang="en-US" altLang="zh-CN" b="1" dirty="0" smtClean="0"/>
              <a:t>5 Examples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30234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784976" cy="4392488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Wavelet transforms in two dimensions</a:t>
                </a:r>
                <a:endParaRPr lang="zh-CN" altLang="en-US" sz="2600" dirty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In the dimensions a two-dimensional scaling function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/>
                      </a:rPr>
                      <m:t>𝜑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</a:rPr>
                      <m:t>𝑦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600" dirty="0" smtClean="0"/>
                  <a:t>and three two-dimensional wavelets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latin typeface="Cambria Math"/>
                          </a:rPr>
                          <m:t>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𝐻</m:t>
                        </m:r>
                      </m:sup>
                    </m:sSup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</a:rPr>
                      <m:t>𝑦</m:t>
                    </m:r>
                    <m:r>
                      <a:rPr lang="en-US" altLang="zh-CN" sz="2400" b="0" i="1" smtClean="0">
                        <a:latin typeface="Cambria Math"/>
                      </a:rPr>
                      <m:t>),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/>
                          </a:rPr>
                          <m:t>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𝑉</m:t>
                        </m:r>
                      </m:sup>
                    </m:sSup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𝑥</m:t>
                    </m:r>
                    <m:r>
                      <a:rPr lang="en-US" altLang="zh-CN" sz="2400" i="1">
                        <a:latin typeface="Cambria Math"/>
                      </a:rPr>
                      <m:t>,</m:t>
                    </m:r>
                    <m:r>
                      <a:rPr lang="en-US" altLang="zh-CN" sz="2400" i="1"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latin typeface="Cambria Math"/>
                      </a:rPr>
                      <m:t>),</m:t>
                    </m:r>
                  </m:oMath>
                </a14:m>
                <a:r>
                  <a:rPr lang="en-US" altLang="zh-CN" sz="2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/>
                          </a:rPr>
                          <m:t>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𝐷</m:t>
                        </m:r>
                      </m:sup>
                    </m:sSup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𝑥</m:t>
                    </m:r>
                    <m:r>
                      <a:rPr lang="en-US" altLang="zh-CN" sz="2400" i="1">
                        <a:latin typeface="Cambria Math"/>
                      </a:rPr>
                      <m:t>,</m:t>
                    </m:r>
                    <m:r>
                      <a:rPr lang="en-US" altLang="zh-CN" sz="2400" i="1"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600" dirty="0" smtClean="0"/>
                  <a:t>are required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600" i="1" smtClean="0">
                          <a:latin typeface="Cambria Math"/>
                        </a:rPr>
                        <m:t>𝜑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)=</m:t>
                      </m:r>
                      <m:r>
                        <a:rPr lang="zh-CN" altLang="en-US" sz="2600" b="0" i="1" smtClean="0">
                          <a:latin typeface="Cambria Math"/>
                        </a:rPr>
                        <m:t>𝜑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</m:t>
                      </m:r>
                      <m:r>
                        <a:rPr lang="zh-CN" altLang="en-US" sz="2600" b="0" i="1" smtClean="0">
                          <a:latin typeface="Cambria Math"/>
                        </a:rPr>
                        <m:t>𝜑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600" i="1" smtClean="0">
                              <a:latin typeface="Cambria Math"/>
                            </a:rPr>
                            <m:t>𝜓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)=</m:t>
                      </m:r>
                      <m:r>
                        <a:rPr lang="zh-CN" altLang="en-US" sz="2600" b="0" i="1" smtClean="0">
                          <a:latin typeface="Cambria Math"/>
                        </a:rPr>
                        <m:t>𝜓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</m:t>
                      </m:r>
                      <m:r>
                        <a:rPr lang="zh-CN" altLang="en-US" sz="2600" b="0" i="1" smtClean="0">
                          <a:latin typeface="Cambria Math"/>
                        </a:rPr>
                        <m:t>𝜑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600" i="1">
                              <a:latin typeface="Cambria Math"/>
                            </a:rPr>
                            <m:t>𝜓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</a:rPr>
                            <m:t>𝑉</m:t>
                          </m:r>
                        </m:sup>
                      </m:sSup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𝑥</m:t>
                      </m:r>
                      <m:r>
                        <a:rPr lang="en-US" altLang="zh-CN" sz="2600" i="1">
                          <a:latin typeface="Cambria Math"/>
                        </a:rPr>
                        <m:t>,</m:t>
                      </m:r>
                      <m:r>
                        <a:rPr lang="en-US" altLang="zh-CN" sz="2600" i="1">
                          <a:latin typeface="Cambria Math"/>
                        </a:rPr>
                        <m:t>𝑦</m:t>
                      </m:r>
                      <m:r>
                        <a:rPr lang="en-US" altLang="zh-CN" sz="2600" i="1">
                          <a:latin typeface="Cambria Math"/>
                        </a:rPr>
                        <m:t>)=</m:t>
                      </m:r>
                      <m:r>
                        <a:rPr lang="zh-CN" altLang="en-US" sz="2600" i="1" smtClean="0">
                          <a:latin typeface="Cambria Math"/>
                        </a:rPr>
                        <m:t>𝜑</m:t>
                      </m:r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𝑥</m:t>
                      </m:r>
                      <m:r>
                        <a:rPr lang="en-US" altLang="zh-CN" sz="2600" i="1">
                          <a:latin typeface="Cambria Math"/>
                        </a:rPr>
                        <m:t>)</m:t>
                      </m:r>
                      <m:r>
                        <a:rPr lang="zh-CN" altLang="en-US" sz="2600" i="1" smtClean="0">
                          <a:latin typeface="Cambria Math"/>
                        </a:rPr>
                        <m:t>𝜓</m:t>
                      </m:r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𝑦</m:t>
                      </m:r>
                      <m:r>
                        <a:rPr lang="en-US" altLang="zh-CN" sz="26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600" i="1">
                              <a:latin typeface="Cambria Math"/>
                            </a:rPr>
                            <m:t>𝜓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</a:rPr>
                            <m:t>𝐷</m:t>
                          </m:r>
                        </m:sup>
                      </m:sSup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𝑥</m:t>
                      </m:r>
                      <m:r>
                        <a:rPr lang="en-US" altLang="zh-CN" sz="2600" i="1">
                          <a:latin typeface="Cambria Math"/>
                        </a:rPr>
                        <m:t>,</m:t>
                      </m:r>
                      <m:r>
                        <a:rPr lang="en-US" altLang="zh-CN" sz="2600" i="1">
                          <a:latin typeface="Cambria Math"/>
                        </a:rPr>
                        <m:t>𝑦</m:t>
                      </m:r>
                      <m:r>
                        <a:rPr lang="en-US" altLang="zh-CN" sz="2600" i="1">
                          <a:latin typeface="Cambria Math"/>
                        </a:rPr>
                        <m:t>)=</m:t>
                      </m:r>
                      <m:r>
                        <a:rPr lang="zh-CN" altLang="en-US" sz="2600" i="1">
                          <a:latin typeface="Cambria Math"/>
                        </a:rPr>
                        <m:t>𝜓</m:t>
                      </m:r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𝑥</m:t>
                      </m:r>
                      <m:r>
                        <a:rPr lang="en-US" altLang="zh-CN" sz="2600" i="1">
                          <a:latin typeface="Cambria Math"/>
                        </a:rPr>
                        <m:t>)</m:t>
                      </m:r>
                      <m:r>
                        <a:rPr lang="zh-CN" altLang="en-US" sz="2600" i="1" smtClean="0">
                          <a:latin typeface="Cambria Math"/>
                        </a:rPr>
                        <m:t>𝜓</m:t>
                      </m:r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𝑦</m:t>
                      </m:r>
                      <m:r>
                        <a:rPr lang="en-US" altLang="zh-CN" sz="26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Measures variations along columns, responds to variations along rows, corresponds to variations along diagonals 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784976" cy="4392488"/>
              </a:xfrm>
              <a:blipFill rotWithShape="1">
                <a:blip r:embed="rId3" cstate="print"/>
                <a:stretch>
                  <a:fillRect l="-1180" t="-1248" r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0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929171"/>
              </p:ext>
            </p:extLst>
          </p:nvPr>
        </p:nvGraphicFramePr>
        <p:xfrm>
          <a:off x="179512" y="1484784"/>
          <a:ext cx="8626861" cy="374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3" name="CorelPhotoPaint.Image.11" r:id="rId4" imgW="4341517" imgH="1884952" progId="">
                  <p:embed/>
                </p:oleObj>
              </mc:Choice>
              <mc:Fallback>
                <p:oleObj name="CorelPhotoPaint.Image.11" r:id="rId4" imgW="4341517" imgH="188495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484784"/>
                        <a:ext cx="8626861" cy="3744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 txBox="1">
            <a:spLocks noGrp="1"/>
          </p:cNvSpPr>
          <p:nvPr>
            <p:ph idx="1"/>
          </p:nvPr>
        </p:nvSpPr>
        <p:spPr bwMode="auto">
          <a:xfrm>
            <a:off x="1331640" y="5589240"/>
            <a:ext cx="6408837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2-D fast wavelet transform: the analysis filter bank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9463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104456"/>
          </a:xfrm>
        </p:spPr>
        <p:txBody>
          <a:bodyPr/>
          <a:lstStyle/>
          <a:p>
            <a:r>
              <a:rPr lang="en-US" altLang="zh-CN" sz="2600" dirty="0" smtClean="0"/>
              <a:t>two-level inverse DWT</a:t>
            </a: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8917" name="Picture 5" descr="C:\Users\Jiao\AppData\Roaming\Tencent\Users\239860217\QQ\WinTemp\RichOle\M6I92SD8C)DTP%4LC2]$}%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69840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11560" y="5157192"/>
            <a:ext cx="7992888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The inner products of f(</a:t>
            </a:r>
            <a:r>
              <a:rPr lang="en-US" altLang="zh-CN" sz="2400" kern="0" dirty="0" err="1" smtClean="0"/>
              <a:t>x,y</a:t>
            </a:r>
            <a:r>
              <a:rPr lang="en-US" altLang="zh-CN" sz="2400" kern="0" dirty="0" smtClean="0"/>
              <a:t>) and two-dimensional scaling and wavelet function, </a:t>
            </a:r>
            <a:r>
              <a:rPr lang="en-US" altLang="zh-CN" sz="2400" kern="0" dirty="0" err="1" smtClean="0"/>
              <a:t>downsampling</a:t>
            </a:r>
            <a:r>
              <a:rPr lang="en-US" altLang="zh-CN" sz="2400" kern="0" dirty="0" smtClean="0"/>
              <a:t> by 2 in each dimension. 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9463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0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49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204864"/>
            <a:ext cx="3096344" cy="316835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600" dirty="0" smtClean="0"/>
              <a:t>Computing a 2-D three-scale FWT</a:t>
            </a:r>
          </a:p>
          <a:p>
            <a:pPr marL="0" indent="0">
              <a:buNone/>
            </a:pPr>
            <a:r>
              <a:rPr lang="en-US" altLang="zh-CN" sz="2600" dirty="0"/>
              <a:t>a</a:t>
            </a:r>
            <a:r>
              <a:rPr lang="en-US" altLang="zh-CN" sz="2600" dirty="0" smtClean="0"/>
              <a:t>)The original image</a:t>
            </a:r>
          </a:p>
          <a:p>
            <a:pPr marL="0" indent="0">
              <a:buNone/>
            </a:pPr>
            <a:r>
              <a:rPr lang="en-US" altLang="zh-CN" sz="2600" dirty="0" smtClean="0"/>
              <a:t>b)a one-scale FWT</a:t>
            </a:r>
          </a:p>
          <a:p>
            <a:pPr marL="0" indent="0">
              <a:buNone/>
            </a:pPr>
            <a:r>
              <a:rPr lang="en-US" altLang="zh-CN" sz="2600" dirty="0" smtClean="0"/>
              <a:t>c)a two-scale FWT</a:t>
            </a:r>
          </a:p>
          <a:p>
            <a:pPr marL="0" indent="0">
              <a:buNone/>
            </a:pPr>
            <a:r>
              <a:rPr lang="en-US" altLang="zh-CN" sz="2600" dirty="0" smtClean="0"/>
              <a:t>d)a three-scale FWT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1985" name="Picture 1" descr="C:\Users\Jiao\AppData\Roaming\Tencent\Users\239860217\QQ\WinTemp\RichOle\5K]4`E~L0(G8IIWI(}3W3O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56792"/>
            <a:ext cx="5022149" cy="492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275856" y="2852936"/>
            <a:ext cx="36004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a</a:t>
            </a:r>
            <a:endParaRPr lang="zh-CN" altLang="en-US" sz="2400" kern="0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347864" y="5157192"/>
            <a:ext cx="36004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c</a:t>
            </a:r>
            <a:endParaRPr lang="zh-CN" altLang="en-US" sz="2400" kern="0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8460432" y="2780928"/>
            <a:ext cx="36004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b</a:t>
            </a:r>
            <a:endParaRPr lang="zh-CN" altLang="en-US" sz="2400" kern="0" dirty="0"/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8460432" y="5157192"/>
            <a:ext cx="36004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d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14977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104456"/>
          </a:xfrm>
        </p:spPr>
        <p:txBody>
          <a:bodyPr/>
          <a:lstStyle/>
          <a:p>
            <a:r>
              <a:rPr lang="en-US" altLang="zh-CN" sz="2600" dirty="0" smtClean="0"/>
              <a:t>two-level inverse DWT</a:t>
            </a: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696724"/>
              </p:ext>
            </p:extLst>
          </p:nvPr>
        </p:nvGraphicFramePr>
        <p:xfrm>
          <a:off x="899592" y="2276872"/>
          <a:ext cx="7180263" cy="310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7" name="CorelPhotoPaint.Image.11" r:id="rId4" imgW="4237894" imgH="1830250" progId="">
                  <p:embed/>
                </p:oleObj>
              </mc:Choice>
              <mc:Fallback>
                <p:oleObj name="CorelPhotoPaint.Image.11" r:id="rId4" imgW="4237894" imgH="183025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276872"/>
                        <a:ext cx="7180263" cy="310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20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74517"/>
            <a:ext cx="3096344" cy="558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0" y="44624"/>
            <a:ext cx="928903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 Wavelet Transform</a:t>
            </a:r>
            <a:b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</a:b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2.1 The Discrete Wavelet Transform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700808"/>
            <a:ext cx="1421407" cy="457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Shrinkage </a:t>
            </a:r>
            <a:r>
              <a:rPr lang="en-US" altLang="zh-CN" sz="3600" dirty="0" err="1" smtClean="0"/>
              <a:t>Denoising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632878"/>
              </p:ext>
            </p:extLst>
          </p:nvPr>
        </p:nvGraphicFramePr>
        <p:xfrm>
          <a:off x="2987824" y="404664"/>
          <a:ext cx="4886325" cy="610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1" name="PHOTO-PAINT" r:id="rId4" imgW="4616010" imgH="5769631" progId="">
                  <p:embed/>
                </p:oleObj>
              </mc:Choice>
              <mc:Fallback>
                <p:oleObj name="PHOTO-PAINT" r:id="rId4" imgW="4616010" imgH="576963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404664"/>
                        <a:ext cx="4886325" cy="610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4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3 Wavelet Shrinkage </a:t>
            </a:r>
            <a:r>
              <a:rPr lang="en-US" altLang="zh-CN" sz="3600" dirty="0" err="1" smtClean="0"/>
              <a:t>Denoising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3.1 The </a:t>
            </a:r>
            <a:r>
              <a:rPr lang="en-US" altLang="zh-CN" sz="2800" dirty="0" err="1" smtClean="0"/>
              <a:t>Donoho-Johnstone</a:t>
            </a:r>
            <a:r>
              <a:rPr lang="en-US" altLang="zh-CN" sz="2800" dirty="0" smtClean="0"/>
              <a:t> Method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784976" cy="4104456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Wavelet shrinkage </a:t>
                </a:r>
                <a:r>
                  <a:rPr lang="en-US" altLang="zh-CN" sz="2600" dirty="0" err="1" smtClean="0"/>
                  <a:t>denoising</a:t>
                </a: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— </a:t>
                </a:r>
                <a:r>
                  <a:rPr lang="en-US" altLang="zh-CN" sz="2600" dirty="0" err="1" smtClean="0"/>
                  <a:t>Donoho-Johnstone</a:t>
                </a:r>
                <a:r>
                  <a:rPr lang="en-US" altLang="zh-CN" sz="2600" dirty="0" smtClean="0"/>
                  <a:t> method </a:t>
                </a:r>
              </a:p>
              <a:p>
                <a:r>
                  <a:rPr lang="en-US" altLang="zh-CN" sz="2600" dirty="0" smtClean="0"/>
                  <a:t>Suppose we want to recover a one-dimensional signal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CN" sz="2600" dirty="0" smtClean="0"/>
                  <a:t> from a noisy observation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𝑔</m:t>
                    </m:r>
                  </m:oMath>
                </a14:m>
                <a:endParaRPr lang="en-US" altLang="zh-CN" sz="2600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CN" sz="2600" i="1">
                          <a:latin typeface="Cambria Math"/>
                        </a:rPr>
                        <m:t>=</m:t>
                      </m:r>
                      <m:r>
                        <a:rPr lang="en-US" altLang="zh-CN" sz="26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CN" sz="2600" i="1">
                          <a:latin typeface="Cambria Math"/>
                        </a:rPr>
                        <m:t>+</m:t>
                      </m:r>
                      <m:r>
                        <a:rPr lang="en-US" altLang="zh-CN" sz="2600" i="1">
                          <a:latin typeface="Cambria Math"/>
                        </a:rPr>
                        <m:t>𝑞</m:t>
                      </m:r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CN" sz="26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r>
                  <a:rPr lang="en-US" altLang="zh-CN" sz="2600" dirty="0" smtClean="0"/>
                  <a:t>The method attempts to reject noise by damping or </a:t>
                </a:r>
                <a:r>
                  <a:rPr lang="en-US" altLang="zh-CN" sz="2600" dirty="0" err="1" smtClean="0"/>
                  <a:t>thresholding</a:t>
                </a:r>
                <a:r>
                  <a:rPr lang="en-US" altLang="zh-CN" sz="2600" dirty="0" smtClean="0"/>
                  <a:t> in the wavelet domain, the estimate of the signal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6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00" b="0" i="1" dirty="0" smtClean="0">
                              <a:latin typeface="Cambria Math"/>
                            </a:rPr>
                            <m:t>𝑓</m:t>
                          </m:r>
                        </m:e>
                      </m:acc>
                      <m:r>
                        <a:rPr lang="en-US" altLang="zh-CN" sz="26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600" i="1" smtClean="0">
                              <a:latin typeface="Cambria Math"/>
                            </a:rPr>
                            <m:t>𝒲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600" i="1" smtClean="0">
                              <a:latin typeface="Cambria Math"/>
                            </a:rPr>
                            <m:t>𝒯</m:t>
                          </m:r>
                        </m:e>
                        <m:sub>
                          <m:r>
                            <a:rPr lang="zh-CN" altLang="en-US" sz="2600" i="1" smtClean="0">
                              <a:latin typeface="Cambria Math"/>
                            </a:rPr>
                            <m:t>𝜆</m:t>
                          </m:r>
                        </m:sub>
                      </m:sSub>
                      <m:r>
                        <a:rPr lang="zh-CN" altLang="en-US" sz="2600" i="1" smtClean="0">
                          <a:latin typeface="Cambria Math"/>
                        </a:rPr>
                        <m:t>𝒲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𝑔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>
                  <a:buNone/>
                </a:pPr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784976" cy="4104456"/>
              </a:xfrm>
              <a:blipFill rotWithShape="1">
                <a:blip r:embed="rId3" cstate="print"/>
                <a:stretch>
                  <a:fillRect l="-1041" t="-1335" r="-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61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52736"/>
                <a:ext cx="8640960" cy="5184576"/>
              </a:xfrm>
            </p:spPr>
            <p:txBody>
              <a:bodyPr/>
              <a:lstStyle/>
              <a:p>
                <a:r>
                  <a:rPr lang="en-US" altLang="zh-CN" sz="2800" b="1" dirty="0" smtClean="0"/>
                  <a:t>image enhancement</a:t>
                </a:r>
                <a:endParaRPr lang="en-US" altLang="zh-CN" sz="2800" b="1" dirty="0"/>
              </a:p>
              <a:p>
                <a:pPr marL="457200" lvl="1" indent="0">
                  <a:buNone/>
                </a:pPr>
                <a:r>
                  <a:rPr lang="en-US" altLang="zh-CN" sz="2600" dirty="0" smtClean="0"/>
                  <a:t>Improve appearance or to highlight some aspect of the information contained in image</a:t>
                </a:r>
              </a:p>
              <a:p>
                <a:pPr marL="457200" lvl="1" indent="0">
                  <a:buNone/>
                </a:pPr>
                <a:r>
                  <a:rPr lang="en-US" altLang="zh-CN" sz="2600" dirty="0" smtClean="0"/>
                  <a:t>An important subject is the development of image enhancement algorithms that remove noise artifacts while retaining image structure</a:t>
                </a:r>
              </a:p>
              <a:p>
                <a:pPr marL="342900" lvl="1" indent="-342900">
                  <a:buChar char="•"/>
                </a:pPr>
                <a:r>
                  <a:rPr lang="en-US" altLang="zh-CN" b="1" dirty="0">
                    <a:cs typeface="+mn-cs"/>
                  </a:rPr>
                  <a:t>Image </a:t>
                </a:r>
                <a:r>
                  <a:rPr lang="en-US" altLang="zh-CN" b="1" dirty="0" err="1" smtClean="0">
                    <a:cs typeface="+mn-cs"/>
                  </a:rPr>
                  <a:t>denoising</a:t>
                </a:r>
                <a:endParaRPr lang="en-US" altLang="zh-CN" b="1" dirty="0" smtClean="0">
                  <a:cs typeface="+mn-cs"/>
                </a:endParaRPr>
              </a:p>
              <a:p>
                <a:pPr marL="342900" lvl="1" indent="-342900">
                  <a:buChar char="•"/>
                </a:pPr>
                <a:endParaRPr lang="en-US" altLang="zh-CN" sz="26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6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6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6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6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𝑞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6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6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endParaRPr lang="en-US" altLang="zh-CN" b="1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52736"/>
                <a:ext cx="8640960" cy="5184576"/>
              </a:xfrm>
              <a:blipFill rotWithShape="1">
                <a:blip r:embed="rId3" cstate="print"/>
                <a:stretch>
                  <a:fillRect l="-1199" t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3 Wavelet Shrinkage </a:t>
            </a:r>
            <a:r>
              <a:rPr lang="en-US" altLang="zh-CN" sz="3600" dirty="0" err="1" smtClean="0"/>
              <a:t>Denoising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3.1 The </a:t>
            </a:r>
            <a:r>
              <a:rPr lang="en-US" altLang="zh-CN" sz="2800" dirty="0" err="1" smtClean="0"/>
              <a:t>Donoho-Johnstone</a:t>
            </a:r>
            <a:r>
              <a:rPr lang="en-US" altLang="zh-CN" sz="2800" dirty="0" smtClean="0"/>
              <a:t> Method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104456"/>
          </a:xfrm>
        </p:spPr>
        <p:txBody>
          <a:bodyPr/>
          <a:lstStyle/>
          <a:p>
            <a:r>
              <a:rPr lang="en-US" altLang="zh-CN" sz="2600" dirty="0" smtClean="0"/>
              <a:t>A </a:t>
            </a:r>
            <a:r>
              <a:rPr lang="en-US" altLang="zh-CN" sz="2600" dirty="0" err="1" smtClean="0"/>
              <a:t>thresholding</a:t>
            </a:r>
            <a:r>
              <a:rPr lang="en-US" altLang="zh-CN" sz="2600" dirty="0" smtClean="0"/>
              <a:t> operation attenuates noise energy by removing those small coefficients while maintaining signal energy by keeping these large coefficients unchanged</a:t>
            </a:r>
          </a:p>
          <a:p>
            <a:pPr marL="0" indent="0"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</a:t>
            </a: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3793" name="Picture 1" descr="C:\Users\Jiao\AppData\Roaming\Tencent\Users\239860217\QQ\WinTemp\RichOle\[@W4M0R7)W`{_CR]X`~T6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302190"/>
            <a:ext cx="361720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C:\Users\Jiao\AppData\Roaming\Tencent\Users\239860217\QQ\WinTemp\RichOle\VD`1[{BTTVPT(%[$GZJ_LQ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682" y="4565544"/>
            <a:ext cx="3600400" cy="8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965433" y="3466095"/>
            <a:ext cx="2543249" cy="46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b="0" kern="0" dirty="0" smtClean="0"/>
              <a:t>Hard </a:t>
            </a:r>
            <a:r>
              <a:rPr lang="en-US" altLang="zh-CN" sz="2400" b="0" kern="0" dirty="0" err="1" smtClean="0"/>
              <a:t>thresholding</a:t>
            </a:r>
            <a:endParaRPr lang="zh-CN" altLang="en-US" sz="2400" kern="0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1051992" y="4786290"/>
            <a:ext cx="243988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b="0" kern="0" dirty="0" smtClean="0"/>
              <a:t>Soft </a:t>
            </a:r>
            <a:r>
              <a:rPr lang="en-US" altLang="zh-CN" sz="2400" b="0" kern="0" dirty="0" err="1" smtClean="0"/>
              <a:t>thresholding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2867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4 Image Enhancement via Wavelet Shrinkage 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4.1 Suppression of Additive Noise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784976" cy="4104456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Replacing the 1-D DWT by the 2-D DWT, we can apply directly the </a:t>
                </a:r>
                <a:r>
                  <a:rPr lang="en-US" altLang="zh-CN" sz="2600" dirty="0" err="1" smtClean="0"/>
                  <a:t>thresholding</a:t>
                </a:r>
                <a:r>
                  <a:rPr lang="en-US" altLang="zh-CN" sz="2600" dirty="0" smtClean="0"/>
                  <a:t> operation on the 2-D DWT coefficients, complexity 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/>
                      </a:rPr>
                      <m:t>𝑂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(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𝑁𝑀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600" dirty="0" smtClean="0"/>
              </a:p>
              <a:p>
                <a:r>
                  <a:rPr lang="en-US" altLang="zh-CN" sz="2600" dirty="0" err="1" smtClean="0"/>
                  <a:t>Thresholding</a:t>
                </a:r>
                <a:r>
                  <a:rPr lang="en-US" altLang="zh-CN" sz="2600" dirty="0" smtClean="0"/>
                  <a:t> is performed only in the wavelet coefficients that do not correspond to any image features</a:t>
                </a:r>
              </a:p>
              <a:p>
                <a:r>
                  <a:rPr lang="en-US" altLang="zh-CN" sz="2600" dirty="0" smtClean="0"/>
                  <a:t>Successful applications of </a:t>
                </a:r>
                <a:r>
                  <a:rPr lang="en-US" altLang="zh-CN" sz="2600" dirty="0" err="1" smtClean="0"/>
                  <a:t>denosing</a:t>
                </a:r>
                <a:r>
                  <a:rPr lang="en-US" altLang="zh-CN" sz="2600" dirty="0" smtClean="0"/>
                  <a:t> via wavelet shrinkage: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 reduction of speckles in radar image removal of noise in magnetic resonance imaging (MRI) </a:t>
                </a:r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784976" cy="4104456"/>
              </a:xfrm>
              <a:blipFill rotWithShape="1">
                <a:blip r:embed="rId3" cstate="print"/>
                <a:stretch>
                  <a:fillRect l="-1180" t="-1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6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4 Image Enhancement via Wavelet Shrinkage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988840"/>
            <a:ext cx="4176464" cy="33843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Modifying a DWT for noise removal:</a:t>
            </a:r>
          </a:p>
          <a:p>
            <a:pPr marL="0" indent="0">
              <a:buNone/>
            </a:pPr>
            <a:r>
              <a:rPr lang="en-US" altLang="zh-CN" sz="2400" dirty="0" smtClean="0"/>
              <a:t>(a) a noisy CT of a human head </a:t>
            </a:r>
          </a:p>
          <a:p>
            <a:pPr marL="0" indent="0">
              <a:buNone/>
            </a:pPr>
            <a:r>
              <a:rPr lang="en-US" altLang="zh-CN" sz="2400" dirty="0" smtClean="0"/>
              <a:t>(b)(c)(e) various reconstructions after </a:t>
            </a:r>
            <a:r>
              <a:rPr lang="en-US" altLang="zh-CN" sz="2400" dirty="0" err="1" smtClean="0"/>
              <a:t>thresholding</a:t>
            </a:r>
            <a:r>
              <a:rPr lang="en-US" altLang="zh-CN" sz="2400" dirty="0" smtClean="0"/>
              <a:t> the detail coefficients </a:t>
            </a:r>
          </a:p>
          <a:p>
            <a:pPr marL="0" indent="0">
              <a:buNone/>
            </a:pPr>
            <a:r>
              <a:rPr lang="en-US" altLang="zh-CN" sz="2400" dirty="0" smtClean="0"/>
              <a:t>(d)(f) the information removed during the reconstruction    </a:t>
            </a: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AutoShape 1" descr="C:\Users\Jiao\AppData\Roaming\Tencent\Users\239860217\QQ\WinTemp\RichOle\]FC[BzCM~MED3CD~YG3Y5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8130" name="Picture 2" descr="C:\Users\Jiao\AppData\Roaming\Tencent\Users\239860217\QQ\WinTemp\RichOle\214FSKZ12@B3`4KKI{`L7L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811076"/>
            <a:ext cx="3960440" cy="59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8388424" y="2780928"/>
            <a:ext cx="64807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1600" kern="0" dirty="0" smtClean="0"/>
              <a:t>(a)(b)</a:t>
            </a:r>
          </a:p>
          <a:p>
            <a:pPr marL="0" indent="0">
              <a:buFontTx/>
              <a:buNone/>
            </a:pPr>
            <a:r>
              <a:rPr lang="en-US" altLang="zh-CN" sz="1600" kern="0" dirty="0" smtClean="0"/>
              <a:t>(c)(d)</a:t>
            </a:r>
          </a:p>
          <a:p>
            <a:pPr marL="0" indent="0">
              <a:buFontTx/>
              <a:buNone/>
            </a:pPr>
            <a:r>
              <a:rPr lang="en-US" altLang="zh-CN" sz="1600" kern="0" dirty="0" smtClean="0"/>
              <a:t>(e)(f)</a:t>
            </a:r>
            <a:endParaRPr lang="zh-CN" alt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2616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80728"/>
            <a:ext cx="5616624" cy="5618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0" y="116632"/>
            <a:ext cx="928903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4 Image Enhancement via Wavelet Shrinkage</a:t>
            </a:r>
            <a:b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</a:b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   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556792"/>
            <a:ext cx="19716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4 Image Enhancement via Wavelet Shrinkage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4.2 Removal of Blocking Artifacts in DCT-Coded Images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568952" cy="4104456"/>
          </a:xfrm>
        </p:spPr>
        <p:txBody>
          <a:bodyPr/>
          <a:lstStyle/>
          <a:p>
            <a:r>
              <a:rPr lang="en-US" altLang="zh-CN" sz="2600" dirty="0" err="1" smtClean="0"/>
              <a:t>Lossy</a:t>
            </a:r>
            <a:r>
              <a:rPr lang="en-US" altLang="zh-CN" sz="2600" dirty="0" smtClean="0"/>
              <a:t> image coding</a:t>
            </a:r>
            <a:r>
              <a:rPr lang="en-US" altLang="zh-CN" sz="2600" dirty="0"/>
              <a:t> </a:t>
            </a:r>
            <a:r>
              <a:rPr lang="en-US" altLang="zh-CN" sz="2600" dirty="0" smtClean="0"/>
              <a:t>is essential in many visual communication applications  </a:t>
            </a:r>
          </a:p>
          <a:p>
            <a:r>
              <a:rPr lang="en-US" altLang="zh-CN" sz="2600" dirty="0" smtClean="0"/>
              <a:t>the distortion caused by compression usually manifests itself as various perceptually annoying artifacts</a:t>
            </a:r>
          </a:p>
          <a:p>
            <a:pPr marL="0" indent="0"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</a:t>
            </a: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AutoShape 1" descr="C:\Users\Jiao\AppData\Roaming\Tencent\Users\239860217\QQ\WinTemp\RichOle\]FC[BzCM~MED3CD~YG3Y5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9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143000"/>
          </a:xfrm>
        </p:spPr>
        <p:txBody>
          <a:bodyPr/>
          <a:lstStyle/>
          <a:p>
            <a:pPr lvl="1" algn="l"/>
            <a:r>
              <a:rPr lang="en-US" altLang="zh-CN" dirty="0" smtClean="0"/>
              <a:t>Wavelet Image Compression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772816"/>
            <a:ext cx="8208912" cy="4402832"/>
          </a:xfrm>
        </p:spPr>
        <p:txBody>
          <a:bodyPr/>
          <a:lstStyle/>
          <a:p>
            <a:r>
              <a:rPr lang="en-US" altLang="zh-CN" b="1" dirty="0"/>
              <a:t>1 </a:t>
            </a:r>
            <a:r>
              <a:rPr lang="en-US" altLang="zh-CN" b="1" dirty="0" smtClean="0"/>
              <a:t>What Are Wavelets: why Are They Good for Image Coding?</a:t>
            </a:r>
            <a:endParaRPr lang="en-US" altLang="zh-CN" dirty="0"/>
          </a:p>
          <a:p>
            <a:r>
              <a:rPr lang="en-US" altLang="zh-CN" b="1" dirty="0"/>
              <a:t>2 </a:t>
            </a:r>
            <a:r>
              <a:rPr lang="en-US" altLang="zh-CN" b="1" dirty="0" smtClean="0"/>
              <a:t>The Compression Problem</a:t>
            </a:r>
          </a:p>
          <a:p>
            <a:r>
              <a:rPr lang="en-US" altLang="zh-CN" b="1" dirty="0" smtClean="0"/>
              <a:t>3 The Transform </a:t>
            </a:r>
            <a:r>
              <a:rPr lang="en-US" altLang="zh-CN" b="1" smtClean="0"/>
              <a:t>Coding Paradigm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37245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Why compression ?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Uncompressed images take too much space, require larger bandwidth for transmission and longer time to transmit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Examples: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512x512 grayscale image:  262KB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512x512 color image: 786KB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The common principle beyond compression is to reduce redundancy: spatial and spectral </a:t>
            </a:r>
            <a:r>
              <a:rPr lang="en-US" altLang="zh-CN" sz="2800" dirty="0" smtClean="0">
                <a:ea typeface="宋体" pitchFamily="2" charset="-122"/>
              </a:rPr>
              <a:t>redundancy</a:t>
            </a: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29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Why Wavelets ?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>
                <a:ea typeface="宋体" pitchFamily="2" charset="-122"/>
              </a:rPr>
              <a:t>Original JPEG:</a:t>
            </a:r>
          </a:p>
          <a:p>
            <a:r>
              <a:rPr lang="en-US" altLang="zh-CN" sz="2800" dirty="0" smtClean="0">
                <a:ea typeface="宋体" pitchFamily="2" charset="-122"/>
              </a:rPr>
              <a:t>Transform </a:t>
            </a:r>
            <a:r>
              <a:rPr lang="en-US" altLang="zh-CN" sz="2800" dirty="0">
                <a:ea typeface="宋体" pitchFamily="2" charset="-122"/>
              </a:rPr>
              <a:t>each 8x8 block using DCT</a:t>
            </a:r>
          </a:p>
          <a:p>
            <a:r>
              <a:rPr lang="en-US" altLang="zh-CN" sz="2800" dirty="0">
                <a:ea typeface="宋体" pitchFamily="2" charset="-122"/>
              </a:rPr>
              <a:t>Since adjacent pixels are highly correlated, most of the coefficients are concentrated at lower frequencies.</a:t>
            </a:r>
          </a:p>
          <a:p>
            <a:r>
              <a:rPr lang="en-US" altLang="zh-CN" sz="2800" dirty="0">
                <a:ea typeface="宋体" pitchFamily="2" charset="-122"/>
              </a:rPr>
              <a:t>Quantize the DCT coefficients (uniform quantization) and then entropy encode for further compression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81128"/>
            <a:ext cx="1819672" cy="1819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581128"/>
            <a:ext cx="1819672" cy="1819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98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Why Wavelets ?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sz="3000" dirty="0" smtClean="0">
                <a:ea typeface="宋体" pitchFamily="2" charset="-122"/>
              </a:rPr>
              <a:t> Disadvantage of DCT:</a:t>
            </a:r>
          </a:p>
          <a:p>
            <a:pPr>
              <a:lnSpc>
                <a:spcPct val="90000"/>
              </a:lnSpc>
            </a:pPr>
            <a:r>
              <a:rPr lang="en-US" altLang="zh-CN" sz="2800" dirty="0" smtClean="0">
                <a:ea typeface="宋体" pitchFamily="2" charset="-122"/>
              </a:rPr>
              <a:t>DCT </a:t>
            </a:r>
            <a:r>
              <a:rPr lang="en-US" altLang="zh-CN" sz="2800" dirty="0">
                <a:ea typeface="宋体" pitchFamily="2" charset="-122"/>
              </a:rPr>
              <a:t>based JPEG uses blocks of image, there is still correlation across blocks.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Block boundaries are noticeable in some cases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Blocking artifacts at low bit rates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Can overlap the blocks</a:t>
            </a:r>
            <a:r>
              <a:rPr lang="en-US" altLang="zh-CN" sz="2800" dirty="0">
                <a:ea typeface="宋体" pitchFamily="2" charset="-122"/>
                <a:sym typeface="Wingdings" pitchFamily="2" charset="2"/>
              </a:rPr>
              <a:t> Computationally expensive</a:t>
            </a:r>
            <a:endParaRPr lang="en-US" altLang="zh-CN" sz="2800" dirty="0">
              <a:ea typeface="宋体" pitchFamily="2" charset="-122"/>
            </a:endParaRPr>
          </a:p>
          <a:p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68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Why Wavelets ?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r>
              <a:rPr lang="en-US" altLang="zh-CN" sz="2800" dirty="0">
                <a:ea typeface="宋体" pitchFamily="2" charset="-122"/>
              </a:rPr>
              <a:t>No need to block the image</a:t>
            </a:r>
          </a:p>
          <a:p>
            <a:r>
              <a:rPr lang="en-US" altLang="zh-CN" sz="2800" dirty="0">
                <a:ea typeface="宋体" pitchFamily="2" charset="-122"/>
              </a:rPr>
              <a:t>More robust under transmission errors</a:t>
            </a:r>
          </a:p>
          <a:p>
            <a:r>
              <a:rPr lang="en-US" altLang="zh-CN" sz="2800" dirty="0">
                <a:ea typeface="宋体" pitchFamily="2" charset="-122"/>
              </a:rPr>
              <a:t>Facilitates progressive transmission of the image (Scalability)</a:t>
            </a:r>
          </a:p>
          <a:p>
            <a:pPr>
              <a:lnSpc>
                <a:spcPct val="90000"/>
              </a:lnSpc>
            </a:pP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09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184576"/>
          </a:xfrm>
        </p:spPr>
        <p:txBody>
          <a:bodyPr/>
          <a:lstStyle/>
          <a:p>
            <a:pPr marL="0" indent="0">
              <a:buNone/>
            </a:pPr>
            <a:endParaRPr lang="en-US" altLang="zh-CN" sz="2800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366744"/>
              </p:ext>
            </p:extLst>
          </p:nvPr>
        </p:nvGraphicFramePr>
        <p:xfrm>
          <a:off x="1403648" y="1124744"/>
          <a:ext cx="5859135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13" name="CorelPhotoPaint.Image.11" r:id="rId4" imgW="3287135" imgH="2140952" progId="">
                  <p:embed/>
                </p:oleObj>
              </mc:Choice>
              <mc:Fallback>
                <p:oleObj name="CorelPhotoPaint.Image.11" r:id="rId4" imgW="3287135" imgH="214095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124744"/>
                        <a:ext cx="5859135" cy="38164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79368" y="5544616"/>
            <a:ext cx="8069095" cy="16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kern="0" dirty="0" smtClean="0"/>
              <a:t>a) The familiar Fourier expansion function sinusoids of varying frequency and infinite duration    b) DWT expansion functions are “small wave” of finite duration and varying frequency</a:t>
            </a:r>
            <a:endParaRPr lang="zh-CN" altLang="en-US" sz="2400" kern="0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771800" y="4941168"/>
            <a:ext cx="2952328" cy="29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kern="0" dirty="0" smtClean="0"/>
              <a:t>a)                                        b)</a:t>
            </a:r>
            <a:endParaRPr lang="zh-CN" alt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8456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err="1" smtClean="0"/>
              <a:t>Compression</a:t>
            </a:r>
            <a:r>
              <a:rPr lang="en-US" altLang="zh-CN" sz="2800" dirty="0" smtClean="0"/>
              <a:t> problem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r>
              <a:rPr lang="en-US" altLang="zh-CN" sz="2800" dirty="0" smtClean="0">
                <a:ea typeface="宋体" pitchFamily="2" charset="-122"/>
              </a:rPr>
              <a:t>Lossless </a:t>
            </a:r>
            <a:r>
              <a:rPr lang="en-US" altLang="zh-CN" sz="2800" dirty="0">
                <a:ea typeface="宋体" pitchFamily="2" charset="-122"/>
              </a:rPr>
              <a:t>compression can reconstruct the original </a:t>
            </a:r>
            <a:r>
              <a:rPr lang="en-US" altLang="zh-CN" sz="2800" dirty="0" smtClean="0">
                <a:ea typeface="宋体" pitchFamily="2" charset="-122"/>
              </a:rPr>
              <a:t>image, the compression ratios are of the order 2:1, or at most 3:1</a:t>
            </a:r>
          </a:p>
          <a:p>
            <a:r>
              <a:rPr lang="en-US" altLang="zh-CN" sz="2800" dirty="0" err="1">
                <a:ea typeface="宋体" pitchFamily="2" charset="-122"/>
              </a:rPr>
              <a:t>Lossy</a:t>
            </a:r>
            <a:r>
              <a:rPr lang="en-US" altLang="zh-CN" sz="2800" dirty="0">
                <a:ea typeface="宋体" pitchFamily="2" charset="-122"/>
              </a:rPr>
              <a:t> compression discards redundant information, achieves higher compression ratios</a:t>
            </a:r>
            <a:r>
              <a:rPr lang="en-US" altLang="zh-CN" sz="2800" dirty="0" smtClean="0">
                <a:ea typeface="宋体" pitchFamily="2" charset="-122"/>
              </a:rPr>
              <a:t>.</a:t>
            </a:r>
          </a:p>
          <a:p>
            <a:r>
              <a:rPr lang="en-US" altLang="zh-CN" sz="2800" dirty="0" err="1" smtClean="0">
                <a:ea typeface="宋体" pitchFamily="2" charset="-122"/>
              </a:rPr>
              <a:t>Lossy</a:t>
            </a:r>
            <a:r>
              <a:rPr lang="en-US" altLang="zh-CN" sz="2800" dirty="0" smtClean="0">
                <a:ea typeface="宋体" pitchFamily="2" charset="-122"/>
              </a:rPr>
              <a:t> compression, rate-distortion(R-D) theory by Shannon, fundamental compression performance bounds are called the theoretical R-D bounds for the source: the minimum rate R needed to compress the source if the tolerable distortion level is D </a:t>
            </a:r>
            <a:endParaRPr lang="en-US" altLang="zh-CN" sz="2800" dirty="0">
              <a:ea typeface="宋体" pitchFamily="2" charset="-122"/>
            </a:endParaRPr>
          </a:p>
          <a:p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7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8129" name="Picture 1" descr="C:\Users\Jiao\AppData\Roaming\Tencent\Users\330701673\QQ\WinTemp\RichOle\9}D$UYI5M{1G0[C~OSYG9@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0" y="2060848"/>
            <a:ext cx="786664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556792"/>
                <a:ext cx="8784976" cy="47525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 smtClean="0">
                    <a:ea typeface="宋体" pitchFamily="2" charset="-122"/>
                  </a:rPr>
                  <a:t>1-D example of how transform coding</a:t>
                </a:r>
              </a:p>
              <a:p>
                <a:pPr marL="0" indent="0">
                  <a:buNone/>
                </a:pPr>
                <a:endParaRPr lang="en-US" altLang="zh-CN" sz="2800" i="1" dirty="0" smtClean="0">
                  <a:latin typeface="Cambria Math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/>
                              <a:ea typeface="宋体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/>
                              <a:ea typeface="宋体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/>
                          <a:ea typeface="宋体" pitchFamily="2" charset="-122"/>
                        </a:rPr>
                        <m:t>=216, 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/>
                              <a:ea typeface="宋体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/>
                              <a:ea typeface="宋体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/>
                          <a:ea typeface="宋体" pitchFamily="2" charset="-122"/>
                        </a:rPr>
                        <m:t>=217</m:t>
                      </m:r>
                    </m:oMath>
                  </m:oMathPara>
                </a14:m>
                <a:endParaRPr lang="en-US" altLang="zh-CN" sz="2000" dirty="0" smtClean="0"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en-US" altLang="zh-CN" sz="2800" dirty="0" smtClean="0"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en-US" altLang="zh-CN" sz="2000" i="1" dirty="0" smtClean="0">
                  <a:latin typeface="Cambria Math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  <a:ea typeface="宋体" pitchFamily="2" charset="-122"/>
                      </a:rPr>
                      <m:t>𝑌</m:t>
                    </m:r>
                  </m:oMath>
                </a14:m>
                <a:r>
                  <a:rPr lang="en-US" altLang="zh-CN" sz="2000" dirty="0" smtClean="0">
                    <a:ea typeface="宋体" pitchFamily="2" charset="-122"/>
                  </a:rPr>
                  <a:t>= </a:t>
                </a:r>
              </a:p>
              <a:p>
                <a:pPr marL="0" indent="0">
                  <a:buNone/>
                </a:pPr>
                <a:endParaRPr lang="en-US" altLang="zh-CN" sz="2000" dirty="0" smtClean="0"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ea typeface="宋体" pitchFamily="2" charset="-122"/>
                  </a:rPr>
                  <a:t>Simplest uniform scalar quantization, round off a real number to the nearest integer multiple of  a step size q=20, the </a:t>
                </a:r>
                <a:r>
                  <a:rPr lang="en-US" altLang="zh-CN" sz="2000" dirty="0" err="1" smtClean="0">
                    <a:ea typeface="宋体" pitchFamily="2" charset="-122"/>
                  </a:rPr>
                  <a:t>quantizer</a:t>
                </a:r>
                <a:r>
                  <a:rPr lang="en-US" altLang="zh-CN" sz="2000" dirty="0" smtClean="0">
                    <a:ea typeface="宋体" pitchFamily="2" charset="-122"/>
                  </a:rPr>
                  <a:t> index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/>
                            <a:ea typeface="宋体" pitchFamily="2" charset="-122"/>
                          </a:rPr>
                          <m:t>𝐼</m:t>
                        </m:r>
                      </m:e>
                    </m:acc>
                  </m:oMath>
                </a14:m>
                <a:endParaRPr lang="en-US" altLang="zh-CN" sz="1600" dirty="0" smtClean="0"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en-US" altLang="zh-CN" sz="2800" dirty="0" smtClean="0"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CN" sz="2800" dirty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556792"/>
                <a:ext cx="8784976" cy="4752528"/>
              </a:xfrm>
              <a:blipFill rotWithShape="1">
                <a:blip r:embed="rId3" cstate="print"/>
                <a:stretch>
                  <a:fillRect l="-1387" t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8369" name="Picture 1" descr="C:\Users\Jiao\AppData\Roaming\Tencent\Users\239860217\QQ\WinTemp\RichOle\V7{4SHY[%K39V1L8FKGK5Y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45024"/>
            <a:ext cx="7748061" cy="53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C:\Users\Jiao\AppData\Roaming\Tencent\Users\239860217\QQ\WinTemp\RichOle\DY)SCP9)H8)YI_0U[M5_0%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96952"/>
            <a:ext cx="1152128" cy="4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301208"/>
            <a:ext cx="2016224" cy="37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 descr="C:\Users\Jiao\AppData\Roaming\Tencent\Users\330701673\QQ\WinTemp\RichOle\Z5C@KDEF9AU3@K3@B4]N0)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7" y="116632"/>
            <a:ext cx="276975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3" name="Picture 5" descr="C:\Users\Jiao\AppData\Roaming\Tencent\Users\239860217\QQ\WinTemp\RichOle\)S(O8NM(OZR6FY`TYWWOFNP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7" y="2924944"/>
            <a:ext cx="4731345" cy="5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556792"/>
                <a:ext cx="8568952" cy="47525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ea typeface="宋体" pitchFamily="2" charset="-122"/>
                  </a:rPr>
                  <a:t>1-D example of how transform </a:t>
                </a:r>
                <a:r>
                  <a:rPr lang="en-US" altLang="zh-CN" sz="2800" dirty="0" smtClean="0">
                    <a:ea typeface="宋体" pitchFamily="2" charset="-122"/>
                  </a:rPr>
                  <a:t>coding</a:t>
                </a:r>
              </a:p>
              <a:p>
                <a:pPr marL="0" indent="0">
                  <a:buNone/>
                </a:pPr>
                <a:endParaRPr lang="en-US" altLang="zh-CN" sz="2800" dirty="0"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 smtClean="0">
                    <a:ea typeface="宋体" pitchFamily="2" charset="-122"/>
                  </a:rPr>
                  <a:t>To decode X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/>
                            <a:ea typeface="宋体" pitchFamily="2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altLang="zh-CN" sz="2800" dirty="0" smtClean="0">
                    <a:ea typeface="宋体" pitchFamily="2" charset="-122"/>
                  </a:rPr>
                  <a:t> , </a:t>
                </a:r>
                <a:r>
                  <a:rPr lang="en-US" altLang="zh-CN" sz="2400" dirty="0" smtClean="0">
                    <a:ea typeface="宋体" pitchFamily="2" charset="-122"/>
                  </a:rPr>
                  <a:t>first multiply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/>
                            <a:ea typeface="宋体" pitchFamily="2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altLang="zh-CN" sz="2400" dirty="0" smtClean="0">
                    <a:ea typeface="宋体" pitchFamily="2" charset="-122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  <a:ea typeface="宋体" pitchFamily="2" charset="-122"/>
                      </a:rPr>
                      <m:t>𝑞</m:t>
                    </m:r>
                  </m:oMath>
                </a14:m>
                <a:r>
                  <a:rPr lang="en-US" altLang="zh-CN" sz="2400" dirty="0" smtClean="0">
                    <a:ea typeface="宋体" pitchFamily="2" charset="-122"/>
                  </a:rPr>
                  <a:t>=20 to </a:t>
                </a:r>
                <a:r>
                  <a:rPr lang="en-US" altLang="zh-CN" sz="2400" dirty="0" err="1" smtClean="0">
                    <a:ea typeface="宋体" pitchFamily="2" charset="-122"/>
                  </a:rPr>
                  <a:t>dequantize</a:t>
                </a:r>
                <a:endParaRPr lang="en-US" altLang="zh-CN" sz="2400" dirty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556792"/>
                <a:ext cx="8568952" cy="4752528"/>
              </a:xfrm>
              <a:blipFill rotWithShape="1">
                <a:blip r:embed="rId3" cstate="print"/>
                <a:stretch>
                  <a:fillRect l="-1494" t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9154" name="Picture 2" descr="C:\Users\Jiao\AppData\Roaming\Tencent\Users\239860217\QQ\WinTemp\RichOle\]JIOBS~Q8INN3AMM@KAABJ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8" y="3356992"/>
            <a:ext cx="2237385" cy="44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Jiao\AppData\Roaming\Tencent\Users\239860217\QQ\WinTemp\RichOle\CM{G6WK4TII2O21YE~]3(4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4149080"/>
            <a:ext cx="5512785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r>
              <a:rPr lang="en-US" altLang="zh-CN" sz="2800" dirty="0" smtClean="0">
                <a:ea typeface="宋体" pitchFamily="2" charset="-122"/>
              </a:rPr>
              <a:t>Transform </a:t>
            </a:r>
            <a:r>
              <a:rPr lang="en-US" altLang="zh-CN" sz="2800" dirty="0">
                <a:ea typeface="宋体" pitchFamily="2" charset="-122"/>
              </a:rPr>
              <a:t>structure</a:t>
            </a:r>
          </a:p>
          <a:p>
            <a:r>
              <a:rPr lang="en-US" altLang="zh-CN" sz="2800" dirty="0" smtClean="0">
                <a:ea typeface="宋体" pitchFamily="2" charset="-122"/>
              </a:rPr>
              <a:t>Quantization</a:t>
            </a:r>
          </a:p>
          <a:p>
            <a:pPr marL="0" indent="0">
              <a:buNone/>
            </a:pPr>
            <a:r>
              <a:rPr lang="en-US" altLang="zh-CN" sz="2800" dirty="0">
                <a:ea typeface="宋体" pitchFamily="2" charset="-122"/>
              </a:rPr>
              <a:t> </a:t>
            </a:r>
            <a:r>
              <a:rPr lang="en-US" altLang="zh-CN" sz="2800" dirty="0" smtClean="0">
                <a:ea typeface="宋体" pitchFamily="2" charset="-122"/>
              </a:rPr>
              <a:t> fixed length uniform scalar </a:t>
            </a:r>
            <a:r>
              <a:rPr lang="en-US" altLang="zh-CN" sz="2800" dirty="0" err="1" smtClean="0">
                <a:ea typeface="宋体" pitchFamily="2" charset="-122"/>
              </a:rPr>
              <a:t>quantizers</a:t>
            </a:r>
            <a:r>
              <a:rPr lang="en-US" altLang="zh-CN" sz="2800" dirty="0" smtClean="0">
                <a:ea typeface="宋体" pitchFamily="2" charset="-122"/>
              </a:rPr>
              <a:t>, all quantization levels are assigned the same number of bits</a:t>
            </a:r>
          </a:p>
          <a:p>
            <a:pPr marL="0" indent="0">
              <a:buNone/>
            </a:pPr>
            <a:r>
              <a:rPr lang="en-US" altLang="zh-CN" sz="2800" dirty="0">
                <a:ea typeface="宋体" pitchFamily="2" charset="-122"/>
              </a:rPr>
              <a:t> </a:t>
            </a:r>
            <a:r>
              <a:rPr lang="en-US" altLang="zh-CN" sz="2800" dirty="0" smtClean="0">
                <a:ea typeface="宋体" pitchFamily="2" charset="-122"/>
              </a:rPr>
              <a:t> fixed length non-uniform scalar </a:t>
            </a:r>
            <a:r>
              <a:rPr lang="en-US" altLang="zh-CN" sz="2800" dirty="0" err="1" smtClean="0">
                <a:ea typeface="宋体" pitchFamily="2" charset="-122"/>
              </a:rPr>
              <a:t>quantizers</a:t>
            </a:r>
            <a:r>
              <a:rPr lang="en-US" altLang="zh-CN" sz="2800" dirty="0" smtClean="0">
                <a:ea typeface="宋体" pitchFamily="2" charset="-122"/>
              </a:rPr>
              <a:t>, in which the </a:t>
            </a:r>
            <a:r>
              <a:rPr lang="en-US" altLang="zh-CN" sz="2800" dirty="0" err="1" smtClean="0">
                <a:ea typeface="宋体" pitchFamily="2" charset="-122"/>
              </a:rPr>
              <a:t>quantizer</a:t>
            </a:r>
            <a:r>
              <a:rPr lang="en-US" altLang="zh-CN" sz="2800" dirty="0" smtClean="0">
                <a:ea typeface="宋体" pitchFamily="2" charset="-122"/>
              </a:rPr>
              <a:t> step sizes are not all the same </a:t>
            </a:r>
            <a:endParaRPr lang="en-US" altLang="zh-CN" sz="2800" dirty="0">
              <a:ea typeface="宋体" pitchFamily="2" charset="-122"/>
            </a:endParaRPr>
          </a:p>
          <a:p>
            <a:endParaRPr lang="en-US" altLang="zh-CN" sz="2800" dirty="0" smtClean="0">
              <a:ea typeface="宋体" pitchFamily="2" charset="-122"/>
            </a:endParaRPr>
          </a:p>
          <a:p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r>
              <a:rPr lang="en-US" altLang="zh-CN" sz="2800" dirty="0" smtClean="0">
                <a:ea typeface="宋体" pitchFamily="2" charset="-122"/>
              </a:rPr>
              <a:t>Entropy Coding</a:t>
            </a:r>
          </a:p>
          <a:p>
            <a:pPr marL="0" indent="0">
              <a:buNone/>
            </a:pPr>
            <a:r>
              <a:rPr lang="en-US" altLang="zh-CN" sz="2800" dirty="0" smtClean="0">
                <a:ea typeface="宋体" pitchFamily="2" charset="-122"/>
              </a:rPr>
              <a:t>Like the Morse code: the frequently occurring symbols are represented by short </a:t>
            </a:r>
            <a:r>
              <a:rPr lang="en-US" altLang="zh-CN" sz="2800" dirty="0" err="1" smtClean="0">
                <a:ea typeface="宋体" pitchFamily="2" charset="-122"/>
              </a:rPr>
              <a:t>codewords</a:t>
            </a:r>
            <a:r>
              <a:rPr lang="en-US" altLang="zh-CN" sz="2800" dirty="0" smtClean="0">
                <a:ea typeface="宋体" pitchFamily="2" charset="-122"/>
              </a:rPr>
              <a:t>, whereas symbols occurring less frequently are represented by longer </a:t>
            </a:r>
            <a:r>
              <a:rPr lang="en-US" altLang="zh-CN" sz="2800" dirty="0" err="1" smtClean="0">
                <a:ea typeface="宋体" pitchFamily="2" charset="-122"/>
              </a:rPr>
              <a:t>codewords</a:t>
            </a:r>
            <a:endParaRPr lang="en-US" altLang="zh-CN" sz="2800" dirty="0" smtClean="0">
              <a:ea typeface="宋体" pitchFamily="2" charset="-122"/>
            </a:endParaRPr>
          </a:p>
          <a:p>
            <a:pPr marL="0" indent="0">
              <a:buNone/>
            </a:pPr>
            <a:endParaRPr lang="en-US" altLang="zh-CN" sz="2800" dirty="0" smtClean="0">
              <a:ea typeface="宋体" pitchFamily="2" charset="-122"/>
            </a:endParaRPr>
          </a:p>
          <a:p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4E5A-D45B-4D3E-9B73-0D86FB099182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716830" y="1517883"/>
            <a:ext cx="1198985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dirty="0"/>
              <a:t>Wavelet coding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352799" y="1661899"/>
            <a:ext cx="1790701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zh-TW" dirty="0"/>
              <a:t>Quantization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5652120" y="1661899"/>
            <a:ext cx="128208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zh-TW" dirty="0"/>
              <a:t>Entropy coding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323528" y="1704290"/>
            <a:ext cx="9361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image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7407000" y="1743199"/>
            <a:ext cx="14134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/>
              <a:t>bitstream</a:t>
            </a:r>
            <a:endParaRPr lang="en-US" altLang="zh-TW" dirty="0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1259631" y="194993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2915814" y="1949931"/>
            <a:ext cx="4369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5143500" y="1972898"/>
            <a:ext cx="508620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6934200" y="197965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57200" y="2590800"/>
            <a:ext cx="8229600" cy="3535363"/>
          </a:xfrm>
        </p:spPr>
        <p:txBody>
          <a:bodyPr/>
          <a:lstStyle/>
          <a:p>
            <a:r>
              <a:rPr lang="en-US" altLang="zh-TW" dirty="0"/>
              <a:t>Quantization</a:t>
            </a:r>
          </a:p>
          <a:p>
            <a:pPr lvl="1"/>
            <a:r>
              <a:rPr lang="en-US" altLang="zh-TW" dirty="0"/>
              <a:t>uniform scalar quantization </a:t>
            </a:r>
          </a:p>
          <a:p>
            <a:pPr lvl="1"/>
            <a:r>
              <a:rPr lang="en-US" altLang="zh-TW" dirty="0"/>
              <a:t>separate quantization step-sizes for each </a:t>
            </a:r>
            <a:r>
              <a:rPr lang="en-US" altLang="zh-TW" dirty="0" err="1"/>
              <a:t>subband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Entropy </a:t>
            </a:r>
            <a:r>
              <a:rPr lang="en-US" altLang="zh-TW" dirty="0" smtClean="0"/>
              <a:t>coding</a:t>
            </a:r>
            <a:endParaRPr lang="en-US" altLang="zh-TW" dirty="0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486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8E22-C52D-4AB3-8CE2-91C9FC853622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762000" y="2667000"/>
            <a:ext cx="609814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baseline="-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: Original image with width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and height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dirty="0">
              <a:latin typeface="Times New Roman" pitchFamily="18" charset="0"/>
            </a:endParaRPr>
          </a:p>
          <a:p>
            <a:r>
              <a:rPr lang="en-US" altLang="zh-TW" i="1" dirty="0">
                <a:latin typeface="Times New Roman" pitchFamily="18" charset="0"/>
              </a:rPr>
              <a:t>C</a:t>
            </a:r>
            <a:r>
              <a:rPr lang="en-US" altLang="zh-TW" dirty="0">
                <a:latin typeface="Times New Roman" pitchFamily="18" charset="0"/>
              </a:rPr>
              <a:t>: Encoded jpeg stream from </a:t>
            </a:r>
            <a:r>
              <a:rPr lang="en-US" altLang="zh-TW" i="1" dirty="0">
                <a:latin typeface="Times New Roman" pitchFamily="18" charset="0"/>
              </a:rPr>
              <a:t>I</a:t>
            </a:r>
            <a:r>
              <a:rPr lang="en-US" altLang="zh-TW" baseline="-25000" dirty="0">
                <a:latin typeface="Times New Roman" pitchFamily="18" charset="0"/>
              </a:rPr>
              <a:t>1</a:t>
            </a:r>
            <a:r>
              <a:rPr lang="en-US" altLang="zh-TW" dirty="0">
                <a:latin typeface="Times New Roman" pitchFamily="18" charset="0"/>
              </a:rPr>
              <a:t> </a:t>
            </a:r>
          </a:p>
          <a:p>
            <a:r>
              <a:rPr lang="en-US" altLang="zh-TW" i="1" dirty="0">
                <a:latin typeface="Times New Roman" pitchFamily="18" charset="0"/>
              </a:rPr>
              <a:t>I</a:t>
            </a:r>
            <a:r>
              <a:rPr lang="en-US" altLang="zh-TW" baseline="-25000" dirty="0">
                <a:latin typeface="Times New Roman" pitchFamily="18" charset="0"/>
              </a:rPr>
              <a:t>2</a:t>
            </a:r>
            <a:r>
              <a:rPr lang="en-US" altLang="zh-TW" dirty="0">
                <a:latin typeface="Times New Roman" pitchFamily="18" charset="0"/>
              </a:rPr>
              <a:t>: Decoded image from </a:t>
            </a:r>
            <a:r>
              <a:rPr lang="en-US" altLang="zh-TW" i="1" dirty="0">
                <a:latin typeface="Times New Roman" pitchFamily="18" charset="0"/>
              </a:rPr>
              <a:t>C</a:t>
            </a:r>
            <a:r>
              <a:rPr lang="en-US" altLang="zh-TW" dirty="0">
                <a:latin typeface="Times New Roman" pitchFamily="18" charset="0"/>
              </a:rPr>
              <a:t> </a:t>
            </a:r>
          </a:p>
          <a:p>
            <a:endParaRPr lang="en-US" altLang="zh-TW" dirty="0" smtClean="0">
              <a:latin typeface="Times New Roman" pitchFamily="18" charset="0"/>
            </a:endParaRPr>
          </a:p>
          <a:p>
            <a:r>
              <a:rPr lang="en-US" altLang="zh-TW" dirty="0" smtClean="0">
                <a:latin typeface="Times New Roman" pitchFamily="18" charset="0"/>
              </a:rPr>
              <a:t>CR </a:t>
            </a:r>
            <a:r>
              <a:rPr lang="en-US" altLang="zh-TW" dirty="0">
                <a:latin typeface="Times New Roman" pitchFamily="18" charset="0"/>
              </a:rPr>
              <a:t>(Compression Ratio) = </a:t>
            </a:r>
            <a:r>
              <a:rPr lang="en-US" altLang="zh-TW" dirty="0" err="1">
                <a:latin typeface="Times New Roman" pitchFamily="18" charset="0"/>
              </a:rPr>
              <a:t>sizeof</a:t>
            </a:r>
            <a:r>
              <a:rPr lang="en-US" altLang="zh-TW" dirty="0">
                <a:latin typeface="Times New Roman" pitchFamily="18" charset="0"/>
              </a:rPr>
              <a:t>(</a:t>
            </a:r>
            <a:r>
              <a:rPr lang="en-US" altLang="zh-TW" i="1" dirty="0">
                <a:latin typeface="Times New Roman" pitchFamily="18" charset="0"/>
              </a:rPr>
              <a:t>I</a:t>
            </a:r>
            <a:r>
              <a:rPr lang="en-US" altLang="zh-TW" baseline="-25000" dirty="0">
                <a:latin typeface="Times New Roman" pitchFamily="18" charset="0"/>
              </a:rPr>
              <a:t>1</a:t>
            </a:r>
            <a:r>
              <a:rPr lang="en-US" altLang="zh-TW" dirty="0">
                <a:latin typeface="Times New Roman" pitchFamily="18" charset="0"/>
              </a:rPr>
              <a:t>) / </a:t>
            </a:r>
            <a:r>
              <a:rPr lang="en-US" altLang="zh-TW" dirty="0" err="1">
                <a:latin typeface="Times New Roman" pitchFamily="18" charset="0"/>
              </a:rPr>
              <a:t>sizeof</a:t>
            </a:r>
            <a:r>
              <a:rPr lang="en-US" altLang="zh-TW" dirty="0">
                <a:latin typeface="Times New Roman" pitchFamily="18" charset="0"/>
              </a:rPr>
              <a:t>(</a:t>
            </a:r>
            <a:r>
              <a:rPr lang="en-US" altLang="zh-TW" i="1" dirty="0">
                <a:latin typeface="Times New Roman" pitchFamily="18" charset="0"/>
              </a:rPr>
              <a:t>C</a:t>
            </a:r>
            <a:r>
              <a:rPr lang="en-US" altLang="zh-TW" dirty="0">
                <a:latin typeface="Times New Roman" pitchFamily="18" charset="0"/>
              </a:rPr>
              <a:t>)</a:t>
            </a:r>
          </a:p>
          <a:p>
            <a:endParaRPr lang="en-US" altLang="zh-TW" dirty="0">
              <a:latin typeface="Times New Roman" pitchFamily="18" charset="0"/>
            </a:endParaRPr>
          </a:p>
          <a:p>
            <a:r>
              <a:rPr lang="en-US" altLang="zh-TW" dirty="0" smtClean="0">
                <a:latin typeface="Times New Roman" pitchFamily="18" charset="0"/>
              </a:rPr>
              <a:t>RMS </a:t>
            </a:r>
            <a:r>
              <a:rPr lang="en-US" altLang="zh-TW" dirty="0">
                <a:latin typeface="Times New Roman" pitchFamily="18" charset="0"/>
              </a:rPr>
              <a:t>(Root mean square error) = </a:t>
            </a:r>
          </a:p>
          <a:p>
            <a:pPr eaLnBrk="0" hangingPunct="0"/>
            <a:endParaRPr lang="en-US" altLang="zh-TW" dirty="0">
              <a:latin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1774508"/>
            <a:ext cx="5638800" cy="685800"/>
            <a:chOff x="5580" y="1888"/>
            <a:chExt cx="4440" cy="720"/>
          </a:xfrm>
        </p:grpSpPr>
        <p:sp>
          <p:nvSpPr>
            <p:cNvPr id="14348" name="Text Box 12"/>
            <p:cNvSpPr txBox="1">
              <a:spLocks noChangeArrowheads="1"/>
            </p:cNvSpPr>
            <p:nvPr/>
          </p:nvSpPr>
          <p:spPr bwMode="auto">
            <a:xfrm>
              <a:off x="5640" y="1891"/>
              <a:ext cx="48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TW" i="1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TW" baseline="-3000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altLang="zh-TW"/>
            </a:p>
          </p:txBody>
        </p:sp>
        <p:sp>
          <p:nvSpPr>
            <p:cNvPr id="14347" name="Text Box 11"/>
            <p:cNvSpPr txBox="1">
              <a:spLocks noChangeArrowheads="1"/>
            </p:cNvSpPr>
            <p:nvPr/>
          </p:nvSpPr>
          <p:spPr bwMode="auto">
            <a:xfrm>
              <a:off x="7560" y="1888"/>
              <a:ext cx="48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TW" i="1"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altLang="zh-TW"/>
            </a:p>
          </p:txBody>
        </p:sp>
        <p:sp>
          <p:nvSpPr>
            <p:cNvPr id="14346" name="Text Box 10"/>
            <p:cNvSpPr txBox="1">
              <a:spLocks noChangeArrowheads="1"/>
            </p:cNvSpPr>
            <p:nvPr/>
          </p:nvSpPr>
          <p:spPr bwMode="auto">
            <a:xfrm>
              <a:off x="9480" y="1888"/>
              <a:ext cx="48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TW" i="1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TW" baseline="-3000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altLang="zh-TW"/>
            </a:p>
          </p:txBody>
        </p:sp>
        <p:sp>
          <p:nvSpPr>
            <p:cNvPr id="14345" name="Text Box 9"/>
            <p:cNvSpPr txBox="1">
              <a:spLocks noChangeArrowheads="1"/>
            </p:cNvSpPr>
            <p:nvPr/>
          </p:nvSpPr>
          <p:spPr bwMode="auto">
            <a:xfrm>
              <a:off x="6180" y="1888"/>
              <a:ext cx="126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TW">
                  <a:latin typeface="Times New Roman" pitchFamily="18" charset="0"/>
                  <a:cs typeface="Times New Roman" pitchFamily="18" charset="0"/>
                </a:rPr>
                <a:t>encoder</a:t>
              </a:r>
              <a:endParaRPr lang="en-US" altLang="zh-TW"/>
            </a:p>
          </p:txBody>
        </p:sp>
        <p:sp>
          <p:nvSpPr>
            <p:cNvPr id="14344" name="Text Box 8"/>
            <p:cNvSpPr txBox="1">
              <a:spLocks noChangeArrowheads="1"/>
            </p:cNvSpPr>
            <p:nvPr/>
          </p:nvSpPr>
          <p:spPr bwMode="auto">
            <a:xfrm>
              <a:off x="8160" y="1888"/>
              <a:ext cx="126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decoder</a:t>
              </a:r>
              <a:endParaRPr lang="en-US" altLang="zh-TW" dirty="0"/>
            </a:p>
          </p:txBody>
        </p:sp>
        <p:sp>
          <p:nvSpPr>
            <p:cNvPr id="14343" name="Line 7"/>
            <p:cNvSpPr>
              <a:spLocks noChangeShapeType="1"/>
            </p:cNvSpPr>
            <p:nvPr/>
          </p:nvSpPr>
          <p:spPr bwMode="auto">
            <a:xfrm>
              <a:off x="5580" y="2332"/>
              <a:ext cx="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2" name="Line 6"/>
            <p:cNvSpPr>
              <a:spLocks noChangeShapeType="1"/>
            </p:cNvSpPr>
            <p:nvPr/>
          </p:nvSpPr>
          <p:spPr bwMode="auto">
            <a:xfrm>
              <a:off x="7440" y="2332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1" name="Line 5"/>
            <p:cNvSpPr>
              <a:spLocks noChangeShapeType="1"/>
            </p:cNvSpPr>
            <p:nvPr/>
          </p:nvSpPr>
          <p:spPr bwMode="auto">
            <a:xfrm>
              <a:off x="9420" y="2332"/>
              <a:ext cx="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435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593567"/>
              </p:ext>
            </p:extLst>
          </p:nvPr>
        </p:nvGraphicFramePr>
        <p:xfrm>
          <a:off x="4991100" y="4653136"/>
          <a:ext cx="365760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8" name="Equation" r:id="rId3" imgW="2273300" imgH="495300" progId="Equation.DSMT4">
                  <p:embed/>
                </p:oleObj>
              </mc:Choice>
              <mc:Fallback>
                <p:oleObj name="Equation" r:id="rId3" imgW="2273300" imgH="4953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4653136"/>
                        <a:ext cx="3657600" cy="795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标题 1"/>
          <p:cNvSpPr txBox="1">
            <a:spLocks/>
          </p:cNvSpPr>
          <p:nvPr/>
        </p:nvSpPr>
        <p:spPr bwMode="auto">
          <a:xfrm>
            <a:off x="0" y="116632"/>
            <a:ext cx="928903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lvl="1" algn="l"/>
            <a:r>
              <a:rPr lang="en-US" altLang="zh-CN" sz="3600" kern="0" dirty="0" smtClean="0"/>
              <a:t> Wavelet Image Compression</a:t>
            </a:r>
            <a:br>
              <a:rPr lang="en-US" altLang="zh-CN" sz="3600" kern="0" dirty="0" smtClean="0"/>
            </a:br>
            <a:r>
              <a:rPr lang="en-US" altLang="zh-CN" sz="3600" kern="0" dirty="0" smtClean="0"/>
              <a:t>    </a:t>
            </a:r>
            <a:r>
              <a:rPr lang="en-US" altLang="zh-CN" sz="2800" kern="0" dirty="0" smtClean="0"/>
              <a:t>Simulation Result</a:t>
            </a:r>
            <a:endParaRPr lang="en-US" altLang="zh-CN" sz="2800" kern="0" dirty="0"/>
          </a:p>
        </p:txBody>
      </p:sp>
    </p:spTree>
    <p:extLst>
      <p:ext uri="{BB962C8B-B14F-4D97-AF65-F5344CB8AC3E}">
        <p14:creationId xmlns:p14="http://schemas.microsoft.com/office/powerpoint/2010/main" val="419329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52B5-F6D5-49AD-AE05-386564619200}" type="slidenum">
              <a:rPr lang="en-US" altLang="zh-TW"/>
              <a:pPr/>
              <a:t>48</a:t>
            </a:fld>
            <a:endParaRPr lang="en-US" altLang="zh-TW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17738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10" descr="jpeg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9800"/>
            <a:ext cx="2541588" cy="25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0" name="Picture 12" descr="jpeg2k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09800"/>
            <a:ext cx="2541588" cy="25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683568" y="1743199"/>
            <a:ext cx="208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Original image</a:t>
            </a:r>
          </a:p>
        </p:txBody>
      </p:sp>
      <p:sp>
        <p:nvSpPr>
          <p:cNvPr id="43022" name="Text Box 14"/>
          <p:cNvSpPr txBox="1">
            <a:spLocks noChangeArrowheads="1"/>
          </p:cNvSpPr>
          <p:nvPr/>
        </p:nvSpPr>
        <p:spPr bwMode="auto">
          <a:xfrm>
            <a:off x="3275856" y="1431924"/>
            <a:ext cx="25821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DCT-based </a:t>
            </a:r>
            <a:br>
              <a:rPr lang="en-US" altLang="zh-TW" dirty="0"/>
            </a:br>
            <a:r>
              <a:rPr lang="en-US" altLang="zh-TW" dirty="0"/>
              <a:t>image compression </a:t>
            </a:r>
          </a:p>
        </p:txBody>
      </p:sp>
      <p:sp>
        <p:nvSpPr>
          <p:cNvPr id="43023" name="Text Box 15"/>
          <p:cNvSpPr txBox="1">
            <a:spLocks noChangeArrowheads="1"/>
          </p:cNvSpPr>
          <p:nvPr/>
        </p:nvSpPr>
        <p:spPr bwMode="auto">
          <a:xfrm>
            <a:off x="6012160" y="1412776"/>
            <a:ext cx="2549228" cy="82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/>
              <a:t>Wavelet-based </a:t>
            </a:r>
            <a:br>
              <a:rPr lang="en-US" altLang="zh-TW" dirty="0"/>
            </a:br>
            <a:r>
              <a:rPr lang="en-US" altLang="zh-TW" dirty="0"/>
              <a:t>image compression </a:t>
            </a:r>
          </a:p>
        </p:txBody>
      </p:sp>
      <p:sp>
        <p:nvSpPr>
          <p:cNvPr id="43024" name="Text Box 16"/>
          <p:cNvSpPr txBox="1">
            <a:spLocks noChangeArrowheads="1"/>
          </p:cNvSpPr>
          <p:nvPr/>
        </p:nvSpPr>
        <p:spPr bwMode="auto">
          <a:xfrm>
            <a:off x="3491880" y="4725144"/>
            <a:ext cx="19903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CR = 11.2460 </a:t>
            </a:r>
          </a:p>
          <a:p>
            <a:r>
              <a:rPr lang="en-US" altLang="zh-TW" dirty="0"/>
              <a:t>RMS = 4.1316 </a:t>
            </a:r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6300192" y="4725144"/>
            <a:ext cx="20081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CR = 10.3565</a:t>
            </a:r>
          </a:p>
          <a:p>
            <a:r>
              <a:rPr lang="en-US" altLang="zh-TW" dirty="0"/>
              <a:t>RMS = 4.0104 </a:t>
            </a:r>
          </a:p>
        </p:txBody>
      </p:sp>
    </p:spTree>
    <p:extLst>
      <p:ext uri="{BB962C8B-B14F-4D97-AF65-F5344CB8AC3E}">
        <p14:creationId xmlns:p14="http://schemas.microsoft.com/office/powerpoint/2010/main" val="359208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87D6-3DE7-401C-9DEB-90D9D3C25FCA}" type="slidenum">
              <a:rPr lang="en-US" altLang="zh-TW"/>
              <a:pPr/>
              <a:t>49</a:t>
            </a:fld>
            <a:endParaRPr lang="en-US" altLang="zh-TW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17738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683568" y="1752600"/>
            <a:ext cx="208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Original image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3259968" y="1412776"/>
            <a:ext cx="26701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DCT-based </a:t>
            </a:r>
            <a:br>
              <a:rPr lang="en-US" altLang="zh-TW" dirty="0"/>
            </a:br>
            <a:r>
              <a:rPr lang="en-US" altLang="zh-TW" dirty="0"/>
              <a:t>image compression 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6012160" y="1412776"/>
            <a:ext cx="264827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/>
              <a:t>Wavelet-based </a:t>
            </a:r>
            <a:br>
              <a:rPr lang="en-US" altLang="zh-TW" dirty="0"/>
            </a:br>
            <a:r>
              <a:rPr lang="en-US" altLang="zh-TW" dirty="0"/>
              <a:t>image compression 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3491880" y="4725144"/>
            <a:ext cx="22063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CR = 53.4333</a:t>
            </a:r>
          </a:p>
          <a:p>
            <a:r>
              <a:rPr lang="en-US" altLang="zh-TW" dirty="0"/>
              <a:t>RMS = 10.9662 </a:t>
            </a: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6300192" y="4725144"/>
            <a:ext cx="20081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CR = 51.3806</a:t>
            </a:r>
          </a:p>
          <a:p>
            <a:r>
              <a:rPr lang="en-US" altLang="zh-TW" dirty="0"/>
              <a:t>RMS = 9.6947 </a:t>
            </a:r>
          </a:p>
        </p:txBody>
      </p:sp>
      <p:pic>
        <p:nvPicPr>
          <p:cNvPr id="45067" name="Picture 11" descr="jpeg5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9800"/>
            <a:ext cx="2541588" cy="25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jpeg2k5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09800"/>
            <a:ext cx="2541588" cy="25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3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475252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err="1" smtClean="0"/>
              <a:t>Multiresolution</a:t>
            </a:r>
            <a:r>
              <a:rPr lang="en-US" altLang="zh-CN" sz="2800" b="1" dirty="0" smtClean="0"/>
              <a:t> theory</a:t>
            </a:r>
          </a:p>
          <a:p>
            <a:r>
              <a:rPr lang="en-US" altLang="zh-CN" sz="2600" dirty="0" smtClean="0"/>
              <a:t>Image pyramids </a:t>
            </a:r>
          </a:p>
          <a:p>
            <a:pPr marL="0" indent="0">
              <a:buNone/>
            </a:pPr>
            <a:r>
              <a:rPr lang="en-US" altLang="zh-CN" sz="2600" dirty="0"/>
              <a:t> </a:t>
            </a:r>
            <a:r>
              <a:rPr lang="en-US" altLang="zh-CN" sz="2600" dirty="0" smtClean="0"/>
              <a:t>   an image pyramid is a collection of decreasing resolution images arranged in the shape of a pyramid</a:t>
            </a:r>
          </a:p>
        </p:txBody>
      </p:sp>
      <p:pic>
        <p:nvPicPr>
          <p:cNvPr id="43009" name="Picture 1" descr="C:\Users\Jiao\AppData\Roaming\Tencent\Users\239860217\QQ\WinTemp\RichOle\XM@BNE%5MTKUB91MA9KP(Z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664" y="2852936"/>
            <a:ext cx="4753592" cy="2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-36512" y="5517232"/>
            <a:ext cx="9145548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kern="0" dirty="0"/>
              <a:t> </a:t>
            </a:r>
            <a:r>
              <a:rPr lang="en-US" altLang="zh-CN" sz="2400" kern="0" dirty="0" smtClean="0"/>
              <a:t>the </a:t>
            </a:r>
            <a:r>
              <a:rPr lang="en-US" altLang="zh-CN" sz="2400" kern="0" dirty="0"/>
              <a:t>base of the pyramid contains a high-resolution </a:t>
            </a:r>
            <a:r>
              <a:rPr lang="en-US" altLang="zh-CN" sz="2400" kern="0" dirty="0" smtClean="0"/>
              <a:t>representation of the image being processed; the apex contains a low-resolution approximation 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65822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Class of Wavelet Coders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r>
              <a:rPr lang="en-US" altLang="zh-CN" sz="2800" dirty="0" err="1" smtClean="0">
                <a:ea typeface="宋体" pitchFamily="2" charset="-122"/>
              </a:rPr>
              <a:t>Subband</a:t>
            </a:r>
            <a:r>
              <a:rPr lang="en-US" altLang="zh-CN" sz="2800" dirty="0" smtClean="0">
                <a:ea typeface="宋体" pitchFamily="2" charset="-122"/>
              </a:rPr>
              <a:t> coding: the early days</a:t>
            </a:r>
          </a:p>
          <a:p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4273" name="Picture 1" descr="C:\Users\Jiao\AppData\Roaming\Tencent\Users\330701673\QQ\WinTemp\RichOle\B~TS]PUK{IUBPODG0H561)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0647"/>
            <a:ext cx="4248472" cy="646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6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2565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err="1" smtClean="0"/>
              <a:t>Multiresolution</a:t>
            </a:r>
            <a:r>
              <a:rPr lang="en-US" altLang="zh-CN" sz="2800" b="1" dirty="0" smtClean="0"/>
              <a:t> theory</a:t>
            </a:r>
          </a:p>
          <a:p>
            <a:r>
              <a:rPr lang="en-US" altLang="zh-CN" sz="2600" dirty="0" err="1" smtClean="0"/>
              <a:t>Subband</a:t>
            </a:r>
            <a:r>
              <a:rPr lang="en-US" altLang="zh-CN" sz="2600" dirty="0" smtClean="0"/>
              <a:t> coding </a:t>
            </a:r>
          </a:p>
          <a:p>
            <a:pPr marL="0" indent="0">
              <a:buNone/>
            </a:pPr>
            <a:r>
              <a:rPr lang="en-US" altLang="zh-CN" sz="2600" dirty="0"/>
              <a:t> </a:t>
            </a:r>
            <a:r>
              <a:rPr lang="en-US" altLang="zh-CN" sz="2600" dirty="0" smtClean="0"/>
              <a:t>   in </a:t>
            </a:r>
            <a:r>
              <a:rPr lang="en-US" altLang="zh-CN" sz="2600" dirty="0" err="1" smtClean="0"/>
              <a:t>subband</a:t>
            </a:r>
            <a:r>
              <a:rPr lang="en-US" altLang="zh-CN" sz="2600" dirty="0" smtClean="0"/>
              <a:t> coding, an image is decomposed into a set of </a:t>
            </a:r>
            <a:r>
              <a:rPr lang="en-US" altLang="zh-CN" sz="2600" dirty="0" err="1" smtClean="0"/>
              <a:t>bandlimited</a:t>
            </a:r>
            <a:r>
              <a:rPr lang="en-US" altLang="zh-CN" sz="2600" dirty="0" smtClean="0"/>
              <a:t> components, called </a:t>
            </a:r>
            <a:r>
              <a:rPr lang="en-US" altLang="zh-CN" sz="2600" dirty="0" err="1" smtClean="0"/>
              <a:t>subbands</a:t>
            </a:r>
            <a:r>
              <a:rPr lang="en-US" altLang="zh-CN" sz="2600" dirty="0" smtClean="0"/>
              <a:t>. The decomposition is performed so that the </a:t>
            </a:r>
            <a:r>
              <a:rPr lang="en-US" altLang="zh-CN" sz="2600" dirty="0" err="1" smtClean="0"/>
              <a:t>subbands</a:t>
            </a:r>
            <a:r>
              <a:rPr lang="en-US" altLang="zh-CN" sz="2600" dirty="0" smtClean="0"/>
              <a:t> can be reassembled to reconstruct the original image without error .</a:t>
            </a:r>
          </a:p>
        </p:txBody>
      </p:sp>
      <p:pic>
        <p:nvPicPr>
          <p:cNvPr id="6" name="Picture 1" descr="C:\Users\Jiao\AppData\Roaming\Tencent\Users\239860217\QQ\WinTemp\RichOle\)$ML7(EHL5136OE_[_S3W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89040"/>
            <a:ext cx="6955265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681" y="836712"/>
            <a:ext cx="6603559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1628800"/>
            <a:ext cx="19716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88640"/>
            <a:ext cx="5983865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212976"/>
            <a:ext cx="1549384" cy="3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88640"/>
            <a:ext cx="295232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24744"/>
                <a:ext cx="9001000" cy="54726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 smtClean="0"/>
                  <a:t>Multiresolution theory</a:t>
                </a:r>
              </a:p>
              <a:p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transform:  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/>
                      </a:rPr>
                      <m:t>𝑇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=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𝐻𝐹</m:t>
                    </m:r>
                    <m:sSup>
                      <m:sSupPr>
                        <m:ctrlP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 dirty="0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US" altLang="zh-CN" sz="26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altLang="zh-CN" sz="2600" dirty="0" smtClean="0"/>
                  <a:t> is image matrix,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𝐻</m:t>
                    </m:r>
                  </m:oMath>
                </a14:m>
                <a:r>
                  <a:rPr lang="en-US" altLang="zh-CN" sz="2600" dirty="0" smtClean="0"/>
                  <a:t> is </a:t>
                </a:r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transformation matrix,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600" b="0" i="0" smtClean="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is the resulting transform.</a:t>
                </a:r>
                <a:endParaRPr lang="en-US" altLang="zh-CN" sz="2600" dirty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For the </a:t>
                </a:r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transform,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𝐻</m:t>
                    </m:r>
                  </m:oMath>
                </a14:m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contains the </a:t>
                </a:r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(</m:t>
                    </m:r>
                    <m:r>
                      <a:rPr lang="en-US" altLang="zh-CN" sz="2600" b="0" i="1" smtClean="0">
                        <a:latin typeface="Cambria Math"/>
                      </a:rPr>
                      <m:t>𝑧</m:t>
                    </m:r>
                    <m:r>
                      <a:rPr lang="en-US" altLang="zh-CN" sz="2600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6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r>
                        <a:rPr lang="en-US" altLang="zh-CN" sz="2000" b="0" i="0" smtClean="0"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/>
                        </a:rPr>
                        <m:t>z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∈[0,1]</m:t>
                      </m:r>
                    </m:oMath>
                  </m:oMathPara>
                </a14:m>
                <a:endParaRPr lang="en-US" altLang="zh-CN" sz="20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𝑝𝑞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0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  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−1)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−0.5)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           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  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−0.5)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𝑝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0                               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∈[0,1]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The </a:t>
                </a:r>
                <a:r>
                  <a:rPr lang="en-US" altLang="zh-CN" sz="2600" dirty="0" err="1" smtClean="0"/>
                  <a:t>ith</a:t>
                </a:r>
                <a:r>
                  <a:rPr lang="en-US" altLang="zh-CN" sz="2600" dirty="0" smtClean="0"/>
                  <a:t> row of an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altLang="zh-CN" sz="2600" dirty="0" smtClean="0"/>
                  <a:t> </a:t>
                </a:r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transformation matrix contains the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(</m:t>
                    </m:r>
                    <m:r>
                      <a:rPr lang="en-US" altLang="zh-CN" sz="2600" b="0" i="1" smtClean="0">
                        <a:latin typeface="Cambria Math"/>
                      </a:rPr>
                      <m:t>𝑧</m:t>
                    </m:r>
                    <m:r>
                      <a:rPr lang="en-US" altLang="zh-CN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 smtClean="0"/>
                  <a:t> for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𝑧</m:t>
                    </m:r>
                    <m:r>
                      <a:rPr lang="en-US" altLang="zh-CN" sz="2600" b="0" i="1" smtClean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</a:rPr>
                          <m:t>0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</a:rPr>
                          <m:t>𝑁</m:t>
                        </m:r>
                      </m:den>
                    </m:f>
                    <m:r>
                      <a:rPr lang="en-US" altLang="zh-CN" sz="2600" b="0" i="1" smtClean="0">
                        <a:latin typeface="Cambria Math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</a:rPr>
                          <m:t>𝑁</m:t>
                        </m:r>
                      </m:den>
                    </m:f>
                    <m:r>
                      <a:rPr lang="en-US" altLang="zh-CN" sz="2600" b="0" i="1" smtClean="0">
                        <a:latin typeface="Cambria Math"/>
                      </a:rPr>
                      <m:t>,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⋯,</m:t>
                    </m:r>
                    <m:f>
                      <m:fPr>
                        <m:type m:val="lin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−1)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2600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2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×2</m:t>
                    </m:r>
                  </m:oMath>
                </a14:m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6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e>
                    </m:box>
                  </m:oMath>
                </a14:m>
                <a:endParaRPr lang="en-US" altLang="zh-CN" sz="26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24744"/>
                <a:ext cx="9001000" cy="5472608"/>
              </a:xfrm>
              <a:blipFill>
                <a:blip r:embed="rId3"/>
                <a:stretch>
                  <a:fillRect l="-1423" t="-1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98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18985</TotalTime>
  <Words>1505</Words>
  <Application>Microsoft Office PowerPoint</Application>
  <PresentationFormat>全屏显示(4:3)</PresentationFormat>
  <Paragraphs>303</Paragraphs>
  <Slides>50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宋体</vt:lpstr>
      <vt:lpstr>Cambria Math</vt:lpstr>
      <vt:lpstr>Times New Roman</vt:lpstr>
      <vt:lpstr>Wingdings</vt:lpstr>
      <vt:lpstr>默认设计模板</vt:lpstr>
      <vt:lpstr>CorelPhotoPaint.Image.11</vt:lpstr>
      <vt:lpstr>PHOTO-PAINT</vt:lpstr>
      <vt:lpstr>Equation</vt:lpstr>
      <vt:lpstr>Image and Video Processing</vt:lpstr>
      <vt:lpstr>III.3 Wavelet Denoising for Image Enhancement</vt:lpstr>
      <vt:lpstr>1 Introduction</vt:lpstr>
      <vt:lpstr>1 Introduction</vt:lpstr>
      <vt:lpstr>1 Introduction</vt:lpstr>
      <vt:lpstr>1 Introduction</vt:lpstr>
      <vt:lpstr>PowerPoint 演示文稿</vt:lpstr>
      <vt:lpstr>PowerPoint 演示文稿</vt:lpstr>
      <vt:lpstr>1 Introduction</vt:lpstr>
      <vt:lpstr>1 Introduction</vt:lpstr>
      <vt:lpstr>1 Introduction</vt:lpstr>
      <vt:lpstr>1 Introduction</vt:lpstr>
      <vt:lpstr>1 Introduction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PowerPoint 演示文稿</vt:lpstr>
      <vt:lpstr>PowerPoint 演示文稿</vt:lpstr>
      <vt:lpstr>2 Wavelet Transform     2.1 The Discrete Wavelet Transform</vt:lpstr>
      <vt:lpstr>2 Wavelet Transform     2.1 The Discrete Wavelet Transform</vt:lpstr>
      <vt:lpstr>PowerPoint 演示文稿</vt:lpstr>
      <vt:lpstr>2 Wavelet Shrinkage Denoising     2.1 The Discrete Wavelet Transform</vt:lpstr>
      <vt:lpstr>3 Wavelet Shrinkage Denoising     3.1 The Donoho-Johnstone Method</vt:lpstr>
      <vt:lpstr>3 Wavelet Shrinkage Denoising     3.1 The Donoho-Johnstone Method</vt:lpstr>
      <vt:lpstr>4 Image Enhancement via Wavelet Shrinkage      4.1 Suppression of Additive Noise</vt:lpstr>
      <vt:lpstr>4 Image Enhancement via Wavelet Shrinkage     </vt:lpstr>
      <vt:lpstr>PowerPoint 演示文稿</vt:lpstr>
      <vt:lpstr>4 Image Enhancement via Wavelet Shrinkage     4.2 Removal of Blocking Artifacts in DCT-Coded Images</vt:lpstr>
      <vt:lpstr>Wavelet Image Compression</vt:lpstr>
      <vt:lpstr> Wavelet Image Compression     Why compression ?</vt:lpstr>
      <vt:lpstr> Wavelet Image Compression     Why Wavelets ?</vt:lpstr>
      <vt:lpstr> Wavelet Image Compression     Why Wavelets ?</vt:lpstr>
      <vt:lpstr> Wavelet Image Compression     Why Wavelets ?</vt:lpstr>
      <vt:lpstr> Wavelet Image Compression     Compression problem</vt:lpstr>
      <vt:lpstr> Wavelet Image Compression     The Transform Coding Paradigm</vt:lpstr>
      <vt:lpstr> Wavelet Image Compression     The Transform Coding Paradigm</vt:lpstr>
      <vt:lpstr> Wavelet Image Compression     The Transform Coding Paradigm</vt:lpstr>
      <vt:lpstr> Wavelet Image Compression     The Transform Coding Paradigm</vt:lpstr>
      <vt:lpstr> Wavelet Image Compression     The Transform Coding Paradigm</vt:lpstr>
      <vt:lpstr> Wavelet Image Compression  The Transform Coding Paradigm</vt:lpstr>
      <vt:lpstr>PowerPoint 演示文稿</vt:lpstr>
      <vt:lpstr>PowerPoint 演示文稿</vt:lpstr>
      <vt:lpstr>PowerPoint 演示文稿</vt:lpstr>
      <vt:lpstr> Wavelet Image Compression     Class of Wavelet Coders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ThinkPad</cp:lastModifiedBy>
  <cp:revision>433</cp:revision>
  <dcterms:created xsi:type="dcterms:W3CDTF">1601-01-01T00:00:00Z</dcterms:created>
  <dcterms:modified xsi:type="dcterms:W3CDTF">2020-11-17T08:45:15Z</dcterms:modified>
</cp:coreProperties>
</file>